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914400" y="1005840"/>
            <a:ext cx="3291840" cy="347472"/>
          </a:xfrm>
          <a:prstGeom prst="roundRect">
            <a:avLst/>
          </a:prstGeom>
          <a:solidFill>
            <a:srgbClr val="0C2D48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38BDF8"/>
                </a:solidFill>
                <a:latin typeface="Arial"/>
              </a:defRPr>
            </a:pPr>
            <a:r>
              <a:t>B.TECH CAPSTONE PROJECT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508760"/>
            <a:ext cx="103327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FFFFFF"/>
                </a:solidFill>
                <a:latin typeface="Arial"/>
              </a:defRPr>
            </a:pPr>
            <a:r>
              <a:t>BharatSpectral</a:t>
            </a:r>
          </a:p>
          <a:p>
            <a:pPr>
              <a:spcBef>
                <a:spcPts val="800"/>
              </a:spcBef>
              <a:defRPr sz="2000" b="0">
                <a:solidFill>
                  <a:srgbClr val="38BDF8"/>
                </a:solidFill>
                <a:latin typeface="Arial"/>
              </a:defRPr>
            </a:pPr>
            <a:r>
              <a:t>Democratized Spectral Intelligence for Indian Earth Observation Through Physics-Informed Foundation Modeling &amp; Public Geospatial Infrastructure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3840480"/>
            <a:ext cx="3200400" cy="210312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400">
                <a:solidFill>
                  <a:srgbClr val="38BDF8"/>
                </a:solidFill>
              </a:defRPr>
            </a:pPr>
            <a:r>
              <a:t>🔬 RESEARCH PILLAR</a:t>
            </a:r>
          </a:p>
          <a:p>
            <a:pPr>
              <a:spcBef>
                <a:spcPts val="600"/>
              </a:spcBef>
              <a:defRPr sz="1100">
                <a:solidFill>
                  <a:srgbClr val="E2E8F0"/>
                </a:solidFill>
              </a:defRPr>
            </a:pPr>
            <a:r>
              <a:t>BharatSpectral-MAE: 1st hyperspectral Foundation Model custom-engineered for Indian smallholder fragmentation, intercropping, and multi-season phenology via 7 novel architectural mechanisms.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80560" y="3840480"/>
            <a:ext cx="3200400" cy="210312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400">
                <a:solidFill>
                  <a:srgbClr val="14B8A6"/>
                </a:solidFill>
              </a:defRPr>
            </a:pPr>
            <a:r>
              <a:t>🌐 PRODUCT PILLAR</a:t>
            </a:r>
          </a:p>
          <a:p>
            <a:pPr>
              <a:spcBef>
                <a:spcPts val="600"/>
              </a:spcBef>
              <a:defRPr sz="1100">
                <a:solidFill>
                  <a:srgbClr val="E2E8F0"/>
                </a:solidFill>
              </a:defRPr>
            </a:pPr>
            <a:r>
              <a:t>BharatSpectral Platform: Zero-cost, public WebGIS platform delivering biochemical analytics (Nitrogen, Soil Organic Carbon, Water Quality) using serverless edge inference and zero-egress tile streaming.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46720" y="3840480"/>
            <a:ext cx="3200400" cy="210312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400">
                <a:solidFill>
                  <a:srgbClr val="A855F7"/>
                </a:solidFill>
              </a:defRPr>
            </a:pPr>
            <a:r>
              <a:t>🇮🇳 NATIONAL ALIGNMENT</a:t>
            </a:r>
          </a:p>
          <a:p>
            <a:pPr>
              <a:spcBef>
                <a:spcPts val="600"/>
              </a:spcBef>
              <a:defRPr sz="1100">
                <a:solidFill>
                  <a:srgbClr val="E2E8F0"/>
                </a:solidFill>
              </a:defRPr>
            </a:pPr>
            <a:r>
              <a:t>Harnessing IndiaAI AIRAWAT DGX A100 HPC, ISRO AVIRIS-NG &amp; HysIS missions, and open Digital Public Infrastructure (DPI) to empower farmers, KVKs, and state water collectors without paywalls.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411480"/>
            <a:ext cx="2560320" cy="292608"/>
          </a:xfrm>
          <a:prstGeom prst="roundRect">
            <a:avLst/>
          </a:prstGeom>
          <a:solidFill>
            <a:srgbClr val="0C2D48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1">
                <a:solidFill>
                  <a:srgbClr val="38BDF8"/>
                </a:solidFill>
                <a:latin typeface="Arial"/>
              </a:defRPr>
            </a:pPr>
            <a:r>
              <a:t>CONTEXT &amp; MOTIVATION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49808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The Indian Geospatial Paradox: Data Abundance vs. Field Paralysis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Arial"/>
              </a:defRPr>
            </a:pPr>
            <a:r>
              <a:t>Why 140 million smallholder farmers remain locked in guesswork despite India's top-5 space program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2D3C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400">
                <a:solidFill>
                  <a:srgbClr val="38BDF8"/>
                </a:solidFill>
              </a:defRPr>
            </a:pPr>
            <a:r>
              <a:t>🛰️ THE OBSERVATIONAL ABUNDANCE</a:t>
            </a:r>
          </a:p>
          <a:p>
            <a:pPr>
              <a:spcBef>
                <a:spcPts val="1200"/>
              </a:spcBef>
            </a:pPr>
            <a:r>
              <a:rPr b="1" sz="1200">
                <a:solidFill>
                  <a:srgbClr val="FFFFFF"/>
                </a:solidFill>
              </a:rPr>
              <a:t>• Top-5 Global Space Power: </a:t>
            </a:r>
            <a:r>
              <a:rPr sz="1100">
                <a:solidFill>
                  <a:srgbClr val="E2E8F0"/>
                </a:solidFill>
              </a:rPr>
              <a:t>ISRO launches advanced hyperspectral sensors (HysIS, AVIRIS-NG airborne campaigns) capturing petabytes of spectral data across the subcontinent.</a:t>
            </a:r>
          </a:p>
          <a:p>
            <a:pPr>
              <a:spcBef>
                <a:spcPts val="1200"/>
              </a:spcBef>
            </a:pPr>
            <a:r>
              <a:rPr b="1" sz="1200">
                <a:solidFill>
                  <a:srgbClr val="FFFFFF"/>
                </a:solidFill>
              </a:rPr>
              <a:t>• Massive Public Investment: </a:t>
            </a:r>
            <a:r>
              <a:rPr sz="1100">
                <a:solidFill>
                  <a:srgbClr val="E2E8F0"/>
                </a:solidFill>
              </a:rPr>
              <a:t>Billions invested in satellites, yet operational usage is restricted to academic research papers and institutional labs.</a:t>
            </a:r>
          </a:p>
          <a:p>
            <a:pPr>
              <a:spcBef>
                <a:spcPts val="1200"/>
              </a:spcBef>
            </a:pPr>
            <a:r>
              <a:rPr b="1" sz="1200">
                <a:solidFill>
                  <a:srgbClr val="FFFFFF"/>
                </a:solidFill>
              </a:rPr>
              <a:t>• The 'Data Graveyard' Syndrome: </a:t>
            </a:r>
            <a:r>
              <a:rPr sz="1100">
                <a:solidFill>
                  <a:srgbClr val="E2E8F0"/>
                </a:solidFill>
              </a:rPr>
              <a:t>Airborne AVIRIS-NG data sits in raw ENVI / HDF binary files (5–10 GB per scene) on Bhoonidhi. Unusable by agronomists or non-technical district officers.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2D3C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400">
                <a:solidFill>
                  <a:srgbClr val="F59E0B"/>
                </a:solidFill>
              </a:defRPr>
            </a:pPr>
            <a:r>
              <a:t>🌾 THE SMALLHOLDER REALITY</a:t>
            </a:r>
          </a:p>
          <a:p>
            <a:pPr>
              <a:spcBef>
                <a:spcPts val="1000"/>
              </a:spcBef>
            </a:pPr>
            <a:r>
              <a:rPr b="1" sz="1200">
                <a:solidFill>
                  <a:srgbClr val="FFFFFF"/>
                </a:solidFill>
              </a:rPr>
              <a:t>• 1.08 Hectare Average Landholding: </a:t>
            </a:r>
            <a:r>
              <a:rPr sz="1100">
                <a:solidFill>
                  <a:srgbClr val="E2E8F0"/>
                </a:solidFill>
              </a:rPr>
              <a:t>86% of Indian farmers are smallholders. They operate on tight margins where a single crop failure or delayed rust diagnosis triggers devastating debt cycles.</a:t>
            </a:r>
          </a:p>
          <a:p>
            <a:pPr>
              <a:spcBef>
                <a:spcPts val="1000"/>
              </a:spcBef>
            </a:pPr>
            <a:r>
              <a:rPr b="1" sz="1200">
                <a:solidFill>
                  <a:srgbClr val="FFFFFF"/>
                </a:solidFill>
              </a:rPr>
              <a:t>• The Cost Barrier: </a:t>
            </a:r>
            <a:r>
              <a:rPr sz="1100">
                <a:solidFill>
                  <a:srgbClr val="E2E8F0"/>
                </a:solidFill>
              </a:rPr>
              <a:t>Commercial hyperspectral analytics (e.g. Pixxel Aurora, SatSure) target enterprise agribusinesses at thousands of dollars per month — completely inaccessible to rural Panchayats.</a:t>
            </a:r>
          </a:p>
          <a:p>
            <a:pPr>
              <a:spcBef>
                <a:spcPts val="1000"/>
              </a:spcBef>
            </a:pPr>
            <a:r>
              <a:rPr b="1" sz="1200">
                <a:solidFill>
                  <a:srgbClr val="FFFFFF"/>
                </a:solidFill>
              </a:rPr>
              <a:t>• The Compute &amp; Software Barrier: </a:t>
            </a:r>
            <a:r>
              <a:rPr sz="1100">
                <a:solidFill>
                  <a:srgbClr val="E2E8F0"/>
                </a:solidFill>
              </a:rPr>
              <a:t>Hyperspectral analysis currently requires high-end workstations, proprietary desktop GIS (ENVI, ERDAS), or specialized Python programming in Google Earth Engine.</a:t>
            </a:r>
          </a:p>
          <a:p>
            <a:pPr>
              <a:spcBef>
                <a:spcPts val="1000"/>
              </a:spcBef>
            </a:pPr>
            <a:r>
              <a:rPr b="1" sz="1200">
                <a:solidFill>
                  <a:srgbClr val="FFFFFF"/>
                </a:solidFill>
              </a:rPr>
              <a:t>• The Core Mission: </a:t>
            </a:r>
            <a:r>
              <a:rPr sz="1100">
                <a:solidFill>
                  <a:srgbClr val="E2E8F0"/>
                </a:solidFill>
              </a:rPr>
              <a:t>BharatSpectral bridges this chasm by delivering laboratory-grade biochemical intelligence directly to any mobile browser as free Digital Public Infrastructure.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411480"/>
            <a:ext cx="2560320" cy="292608"/>
          </a:xfrm>
          <a:prstGeom prst="roundRect">
            <a:avLst/>
          </a:prstGeom>
          <a:solidFill>
            <a:srgbClr val="0C2D48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1">
                <a:solidFill>
                  <a:srgbClr val="38BDF8"/>
                </a:solidFill>
                <a:latin typeface="Arial"/>
              </a:defRPr>
            </a:pPr>
            <a:r>
              <a:t>SPECTROSCOPY PRINCIPLES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49808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The Fundamental Distinction: Biophysical vs. Biochemical Intelligence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Arial"/>
              </a:defRPr>
            </a:pPr>
            <a:r>
              <a:t>Why current satellite platforms fail to provide actionable root-cause diagnosis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2D3C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94A3B8"/>
                </a:solidFill>
              </a:defRPr>
            </a:pPr>
            <a:r>
              <a:t>MULTISPECTRAL SENSING (Current Status Quo)</a:t>
            </a:r>
          </a:p>
          <a:p>
            <a:pPr>
              <a:defRPr sz="1000">
                <a:solidFill>
                  <a:srgbClr val="38BDF8"/>
                </a:solidFill>
              </a:defRPr>
            </a:pPr>
            <a:r>
              <a:t>Sentinel-2, Landsat-8/9, ISRO LISS-IV (10–12 Broad Spectral Bands)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FFFFFF"/>
                </a:solidFill>
              </a:rPr>
              <a:t>• Intelligence Type: </a:t>
            </a:r>
            <a:r>
              <a:rPr sz="1050">
                <a:solidFill>
                  <a:srgbClr val="E2E8F0"/>
                </a:solidFill>
              </a:rPr>
              <a:t>Biophysical only. Calculates broad aggregate indices like NDVI, NDRE, EVI.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FFFFFF"/>
                </a:solidFill>
              </a:rPr>
              <a:t>• What it Detects: </a:t>
            </a:r>
            <a:r>
              <a:rPr sz="1050">
                <a:solidFill>
                  <a:srgbClr val="E2E8F0"/>
                </a:solidFill>
              </a:rPr>
              <a:t>Detects THAT a plant is losing greenness or experiencing vigor reduction.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FFFFFF"/>
                </a:solidFill>
              </a:rPr>
              <a:t>• The Critical Limitation: </a:t>
            </a:r>
            <a:r>
              <a:rPr sz="1050">
                <a:solidFill>
                  <a:srgbClr val="E2E8F0"/>
                </a:solidFill>
              </a:rPr>
              <a:t>Cannot determine WHY the crop is failing. Nitrogen starvation, fungal leaf rust, soil salinity, and moisture stress look spectrally IDENTICAL across broad 100 nm bands.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FFFFFF"/>
                </a:solidFill>
              </a:rPr>
              <a:t>• Diagnostic Timing: </a:t>
            </a:r>
            <a:r>
              <a:rPr sz="1050">
                <a:solidFill>
                  <a:srgbClr val="E2E8F0"/>
                </a:solidFill>
              </a:rPr>
              <a:t>Late detection. By the time broad-band NDVI drops, chlorophyll breakdown is extensive and irreversible yield loss (15–30%) has already occurred.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38BDF8"/>
                </a:solidFill>
              </a:defRPr>
            </a:pPr>
            <a:r>
              <a:t>HYPERSPECTRAL INTELLIGENCE (BharatSpectral)</a:t>
            </a:r>
          </a:p>
          <a:p>
            <a:pPr>
              <a:defRPr sz="1000">
                <a:solidFill>
                  <a:srgbClr val="14B8A6"/>
                </a:solidFill>
              </a:defRPr>
            </a:pPr>
            <a:r>
              <a:t>AVIRIS-NG, NASA EMIT, ISRO HysIS (200–425 Continuous Narrow Bands, 5nm)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38BDF8"/>
                </a:solidFill>
              </a:rPr>
              <a:t>✓ Intelligence Type: </a:t>
            </a:r>
            <a:r>
              <a:rPr sz="1050">
                <a:solidFill>
                  <a:srgbClr val="E2E8F0"/>
                </a:solidFill>
              </a:rPr>
              <a:t>Biochemical &amp; Molecular. Operates as continuous spectroscopy across 380–2500 nm.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38BDF8"/>
                </a:solidFill>
              </a:rPr>
              <a:t>✓ Pre-Symptomatic Nitrogen (720 nm): </a:t>
            </a:r>
            <a:r>
              <a:rPr sz="1050">
                <a:solidFill>
                  <a:srgbClr val="E2E8F0"/>
                </a:solidFill>
              </a:rPr>
              <a:t>Isolates the specific Red-Edge inflection point shift driven by cellular nitrogen binding 7–14 days before visible leaf yellowing.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38BDF8"/>
                </a:solidFill>
              </a:rPr>
              <a:t>✓ Fungal Leaf Rust (680 nm vs 710 nm): </a:t>
            </a:r>
            <a:r>
              <a:rPr sz="1050">
                <a:solidFill>
                  <a:srgbClr val="E2E8F0"/>
                </a:solidFill>
              </a:rPr>
              <a:t>Differentiates fungal spore penetration from water stress via precise cell structure backscatter inflection, preventing unnecessary pesticide spraying.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38BDF8"/>
                </a:solidFill>
              </a:rPr>
              <a:t>✓ Soil Organic Carbon (2200 nm): </a:t>
            </a:r>
            <a:r>
              <a:rPr sz="1050">
                <a:solidFill>
                  <a:srgbClr val="E2E8F0"/>
                </a:solidFill>
              </a:rPr>
              <a:t>Directly measures the SWIR Al-OH and clay-organic absorption doublet, generating lab-grade soil health maps from orbit without manual core sampling.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411480"/>
            <a:ext cx="2560320" cy="292608"/>
          </a:xfrm>
          <a:prstGeom prst="roundRect">
            <a:avLst/>
          </a:prstGeom>
          <a:solidFill>
            <a:srgbClr val="0C2D48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1">
                <a:solidFill>
                  <a:srgbClr val="38BDF8"/>
                </a:solidFill>
                <a:latin typeface="Arial"/>
              </a:defRPr>
            </a:pPr>
            <a:r>
              <a:t>LITERATURE GAP &amp; VERIFICATION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49808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Why Western Foundation Models Fail on Indian Landscapes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Arial"/>
              </a:defRPr>
            </a:pPr>
            <a:r>
              <a:t>Empirical analysis of why SOTA hyperspectral Foundation Models suffer catastrophic domain transfer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698480" cy="822960"/>
          </a:xfrm>
          <a:prstGeom prst="roundRect">
            <a:avLst/>
          </a:prstGeom>
          <a:solidFill>
            <a:srgbClr val="1E293B"/>
          </a:solidFill>
          <a:ln w="1524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200">
                <a:solidFill>
                  <a:srgbClr val="F59E0B"/>
                </a:solidFill>
              </a:defRPr>
            </a:pPr>
            <a:r>
              <a:t>⚠️ THE 'INDIAN PINES' BENCHMARK FALLACY</a:t>
            </a:r>
          </a:p>
          <a:p>
            <a:pPr>
              <a:defRPr sz="1050">
                <a:solidFill>
                  <a:srgbClr val="E2E8F0"/>
                </a:solidFill>
              </a:defRPr>
            </a:pPr>
            <a:r>
              <a:t>SOTA models (SpectralGPT, HyperSIGMA, SS-MAE) are evaluated on the canonical 'Indian Pines' benchmark. Despite its name, this dataset was captured in Indiana, USA (1992) over giant rectilinear corn/soybean monocultures, sharing ZERO agronomic, ecological, or spatial characteristics with Indian agriculture!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651760"/>
            <a:ext cx="5212080" cy="18288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200">
                <a:solidFill>
                  <a:srgbClr val="38BDF8"/>
                </a:solidFill>
              </a:defRPr>
            </a:pPr>
            <a:r>
              <a:t>1. Extreme Spatial Fragmentation</a:t>
            </a:r>
          </a:p>
          <a:p>
            <a:pPr>
              <a:spcBef>
                <a:spcPts val="400"/>
              </a:spcBef>
              <a:defRPr sz="1000">
                <a:solidFill>
                  <a:srgbClr val="E2E8F0"/>
                </a:solidFill>
              </a:defRPr>
            </a:pPr>
            <a:r>
              <a:t>Indian average plot size is 1.08 ha (millions &lt;0.5 ha). At 30–60m spaceborne pixel resolution (EMIT/HysIS), every pixel contains multiple crops, field bunds, and irrigation channels. Western models assume pure pixels; Indian data requires sub-pixel spectral unmixing at every point.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2651760"/>
            <a:ext cx="5212080" cy="18288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200">
                <a:solidFill>
                  <a:srgbClr val="14B8A6"/>
                </a:solidFill>
              </a:defRPr>
            </a:pPr>
            <a:r>
              <a:t>2. Severe Intercropping Mixing</a:t>
            </a:r>
          </a:p>
          <a:p>
            <a:pPr>
              <a:spcBef>
                <a:spcPts val="400"/>
              </a:spcBef>
              <a:defRPr sz="1000">
                <a:solidFill>
                  <a:srgbClr val="E2E8F0"/>
                </a:solidFill>
              </a:defRPr>
            </a:pPr>
            <a:r>
              <a:t>Traditional Indian agronomy co-plants 2–3 species simultaneously (e.g. Sorghum + Pigeon Pea, Maize + Groundnut). The resulting canopy spectra are non-linear mixtures completely absent from Western industrial monoculture datasets.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663440"/>
            <a:ext cx="5212080" cy="18288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200">
                <a:solidFill>
                  <a:srgbClr val="A855F7"/>
                </a:solidFill>
              </a:defRPr>
            </a:pPr>
            <a:r>
              <a:t>3. Multi-Season Phenological Drift</a:t>
            </a:r>
          </a:p>
          <a:p>
            <a:pPr>
              <a:spcBef>
                <a:spcPts val="400"/>
              </a:spcBef>
              <a:defRPr sz="1000">
                <a:solidFill>
                  <a:srgbClr val="E2E8F0"/>
                </a:solidFill>
              </a:defRPr>
            </a:pPr>
            <a:r>
              <a:t>India experiences three distinct agricultural seasons: Kharif (monsoon), Rabi (winter), and Zaid (summer). The same GPS coordinate shows completely divergent phenology. Single-season Foundation Models suffer catastrophic accuracy drops across seasonal transitions.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4663440"/>
            <a:ext cx="5212080" cy="18288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200">
                <a:solidFill>
                  <a:srgbClr val="EF4444"/>
                </a:solidFill>
              </a:defRPr>
            </a:pPr>
            <a:r>
              <a:t>4. Multi-Sensor Cross-Scale Gap</a:t>
            </a:r>
          </a:p>
          <a:p>
            <a:pPr>
              <a:spcBef>
                <a:spcPts val="400"/>
              </a:spcBef>
              <a:defRPr sz="1000">
                <a:solidFill>
                  <a:srgbClr val="E2E8F0"/>
                </a:solidFill>
              </a:defRPr>
            </a:pPr>
            <a:r>
              <a:t>No existing model harmonizes airborne AVIRIS-NG (4–8m GSD, 425 bands) with spaceborne NASA EMIT (60m GSD, 285 bands) and ISRO HysIS (30m GSD, 220 bands). Existing scale-aware models (Scale-MAE) encode spatial scale only, completely ignoring spectral bandwidth variation.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411480"/>
            <a:ext cx="2560320" cy="292608"/>
          </a:xfrm>
          <a:prstGeom prst="roundRect">
            <a:avLst/>
          </a:prstGeom>
          <a:solidFill>
            <a:srgbClr val="0C2D48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1">
                <a:solidFill>
                  <a:srgbClr val="38BDF8"/>
                </a:solidFill>
                <a:latin typeface="Arial"/>
              </a:defRPr>
            </a:pPr>
            <a:r>
              <a:t>ECOSYSTEM AUDIT &amp; VERIFICATION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49808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National Remote Sensing Landscape: The Public Infrastructure Gap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Arial"/>
              </a:defRPr>
            </a:pPr>
            <a:r>
              <a:t>Exhaustive 2026 audit of Indian geospatial platforms verifying that no citizen hyperspectral engine exists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31520" y="1645920"/>
          <a:ext cx="1069848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011680"/>
                <a:gridCol w="2011680"/>
                <a:gridCol w="2194560"/>
                <a:gridCol w="2194560"/>
              </a:tblGrid>
              <a:tr h="548640">
                <a:tc>
                  <a:txBody>
                    <a:bodyPr wrap="square"/>
                    <a:lstStyle/>
                    <a:p>
                      <a:pPr algn="ctr">
                        <a:defRPr b="1" sz="1100">
                          <a:solidFill>
                            <a:srgbClr val="38BDF8"/>
                          </a:solidFill>
                          <a:latin typeface="Arial"/>
                        </a:defRPr>
                      </a:pPr>
                      <a:r>
                        <a:t>Platform / Entity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b="1" sz="1100">
                          <a:solidFill>
                            <a:srgbClr val="38BDF8"/>
                          </a:solidFill>
                          <a:latin typeface="Arial"/>
                        </a:defRPr>
                      </a:pPr>
                      <a:r>
                        <a:t>Data Modality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b="1" sz="1100">
                          <a:solidFill>
                            <a:srgbClr val="38BDF8"/>
                          </a:solidFill>
                          <a:latin typeface="Arial"/>
                        </a:defRPr>
                      </a:pPr>
                      <a:r>
                        <a:t>Access Model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b="1" sz="1100">
                          <a:solidFill>
                            <a:srgbClr val="38BDF8"/>
                          </a:solidFill>
                          <a:latin typeface="Arial"/>
                        </a:defRPr>
                      </a:pPr>
                      <a:r>
                        <a:t>Web HSI Inference?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b="1" sz="1100">
                          <a:solidFill>
                            <a:srgbClr val="38BDF8"/>
                          </a:solidFill>
                          <a:latin typeface="Arial"/>
                        </a:defRPr>
                      </a:pPr>
                      <a:r>
                        <a:t>The Translational Gap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ISRO Bhuvan / Krishi-DSS</a:t>
                      </a:r>
                    </a:p>
                  </a:txBody>
                  <a:tcPr>
                    <a:solidFill>
                      <a:srgbClr val="151D2E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E2E8F0"/>
                          </a:solidFill>
                          <a:latin typeface="Arial"/>
                        </a:defRPr>
                      </a:pPr>
                      <a:r>
                        <a:t>Multispectral (LISS, Sentinel-2)</a:t>
                      </a:r>
                    </a:p>
                  </a:txBody>
                  <a:tcPr>
                    <a:solidFill>
                      <a:srgbClr val="151D2E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E2E8F0"/>
                          </a:solidFill>
                          <a:latin typeface="Arial"/>
                        </a:defRPr>
                      </a:pPr>
                      <a:r>
                        <a:t>Public Web Portal</a:t>
                      </a:r>
                    </a:p>
                  </a:txBody>
                  <a:tcPr>
                    <a:solidFill>
                      <a:srgbClr val="151D2E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E2E8F0"/>
                          </a:solidFill>
                          <a:latin typeface="Arial"/>
                        </a:defRPr>
                      </a:pPr>
                      <a:r>
                        <a:t>None (No HSI)</a:t>
                      </a:r>
                    </a:p>
                  </a:txBody>
                  <a:tcPr>
                    <a:solidFill>
                      <a:srgbClr val="151D2E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E2E8F0"/>
                          </a:solidFill>
                          <a:latin typeface="Arial"/>
                        </a:defRPr>
                      </a:pPr>
                      <a:r>
                        <a:t>Biophysical stress only; cannot diagnose biochemical root cause.</a:t>
                      </a:r>
                    </a:p>
                  </a:txBody>
                  <a:tcPr>
                    <a:solidFill>
                      <a:srgbClr val="151D2E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ISRO VEDAS (AVHYAS)</a:t>
                      </a:r>
                    </a:p>
                  </a:txBody>
                  <a:tcPr>
                    <a:solidFill>
                      <a:srgbClr val="101624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E2E8F0"/>
                          </a:solidFill>
                          <a:latin typeface="Arial"/>
                        </a:defRPr>
                      </a:pPr>
                      <a:r>
                        <a:t>Hyperspectral (AVIRIS-NG)</a:t>
                      </a:r>
                    </a:p>
                  </a:txBody>
                  <a:tcPr>
                    <a:solidFill>
                      <a:srgbClr val="101624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E2E8F0"/>
                          </a:solidFill>
                          <a:latin typeface="Arial"/>
                        </a:defRPr>
                      </a:pPr>
                      <a:r>
                        <a:t>Desktop QGIS Plugin</a:t>
                      </a:r>
                    </a:p>
                  </a:txBody>
                  <a:tcPr>
                    <a:solidFill>
                      <a:srgbClr val="101624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E2E8F0"/>
                          </a:solidFill>
                          <a:latin typeface="Arial"/>
                        </a:defRPr>
                      </a:pPr>
                      <a:r>
                        <a:t>Offline Only</a:t>
                      </a:r>
                    </a:p>
                  </a:txBody>
                  <a:tcPr>
                    <a:solidFill>
                      <a:srgbClr val="101624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E2E8F0"/>
                          </a:solidFill>
                          <a:latin typeface="Arial"/>
                        </a:defRPr>
                      </a:pPr>
                      <a:r>
                        <a:t>Requires heavy local workstation install; zero browser/citizen access.</a:t>
                      </a:r>
                    </a:p>
                  </a:txBody>
                  <a:tcPr>
                    <a:solidFill>
                      <a:srgbClr val="101624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ISRO Bhoonidhi</a:t>
                      </a:r>
                    </a:p>
                  </a:txBody>
                  <a:tcPr>
                    <a:solidFill>
                      <a:srgbClr val="151D2E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E2E8F0"/>
                          </a:solidFill>
                          <a:latin typeface="Arial"/>
                        </a:defRPr>
                      </a:pPr>
                      <a:r>
                        <a:t>Raw HSI Data Catalog</a:t>
                      </a:r>
                    </a:p>
                  </a:txBody>
                  <a:tcPr>
                    <a:solidFill>
                      <a:srgbClr val="151D2E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E2E8F0"/>
                          </a:solidFill>
                          <a:latin typeface="Arial"/>
                        </a:defRPr>
                      </a:pPr>
                      <a:r>
                        <a:t>Public (Registration)</a:t>
                      </a:r>
                    </a:p>
                  </a:txBody>
                  <a:tcPr>
                    <a:solidFill>
                      <a:srgbClr val="151D2E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E2E8F0"/>
                          </a:solidFill>
                          <a:latin typeface="Arial"/>
                        </a:defRPr>
                      </a:pPr>
                      <a:r>
                        <a:t>None (Raw ENVI)</a:t>
                      </a:r>
                    </a:p>
                  </a:txBody>
                  <a:tcPr>
                    <a:solidFill>
                      <a:srgbClr val="151D2E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E2E8F0"/>
                          </a:solidFill>
                          <a:latin typeface="Arial"/>
                        </a:defRPr>
                      </a:pPr>
                      <a:r>
                        <a:t>Distributes raw 5–10 GB binary cubes; no automated analytics engine.</a:t>
                      </a:r>
                    </a:p>
                  </a:txBody>
                  <a:tcPr>
                    <a:solidFill>
                      <a:srgbClr val="151D2E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Pixxel Aurora</a:t>
                      </a:r>
                    </a:p>
                  </a:txBody>
                  <a:tcPr>
                    <a:solidFill>
                      <a:srgbClr val="101624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E2E8F0"/>
                          </a:solidFill>
                          <a:latin typeface="Arial"/>
                        </a:defRPr>
                      </a:pPr>
                      <a:r>
                        <a:t>Hyperspectral (Constellation)</a:t>
                      </a:r>
                    </a:p>
                  </a:txBody>
                  <a:tcPr>
                    <a:solidFill>
                      <a:srgbClr val="101624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E2E8F0"/>
                          </a:solidFill>
                          <a:latin typeface="Arial"/>
                        </a:defRPr>
                      </a:pPr>
                      <a:r>
                        <a:t>Commercial B2B SaaS</a:t>
                      </a:r>
                    </a:p>
                  </a:txBody>
                  <a:tcPr>
                    <a:solidFill>
                      <a:srgbClr val="101624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E2E8F0"/>
                          </a:solidFill>
                          <a:latin typeface="Arial"/>
                        </a:defRPr>
                      </a:pPr>
                      <a:r>
                        <a:t>Yes (Proprietary)</a:t>
                      </a:r>
                    </a:p>
                  </a:txBody>
                  <a:tcPr>
                    <a:solidFill>
                      <a:srgbClr val="101624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E2E8F0"/>
                          </a:solidFill>
                          <a:latin typeface="Arial"/>
                        </a:defRPr>
                      </a:pPr>
                      <a:r>
                        <a:t>Enterprise paywall; inaccessible to smallholders and public research.</a:t>
                      </a:r>
                    </a:p>
                  </a:txBody>
                  <a:tcPr>
                    <a:solidFill>
                      <a:srgbClr val="101624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Google Earth Engine (GEE)</a:t>
                      </a:r>
                    </a:p>
                  </a:txBody>
                  <a:tcPr>
                    <a:solidFill>
                      <a:srgbClr val="151D2E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E2E8F0"/>
                          </a:solidFill>
                          <a:latin typeface="Arial"/>
                        </a:defRPr>
                      </a:pPr>
                      <a:r>
                        <a:t>PaaS (Hosts NASA EMIT)</a:t>
                      </a:r>
                    </a:p>
                  </a:txBody>
                  <a:tcPr>
                    <a:solidFill>
                      <a:srgbClr val="151D2E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E2E8F0"/>
                          </a:solidFill>
                          <a:latin typeface="Arial"/>
                        </a:defRPr>
                      </a:pPr>
                      <a:r>
                        <a:t>Freemium PaaS</a:t>
                      </a:r>
                    </a:p>
                  </a:txBody>
                  <a:tcPr>
                    <a:solidFill>
                      <a:srgbClr val="151D2E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E2E8F0"/>
                          </a:solidFill>
                          <a:latin typeface="Arial"/>
                        </a:defRPr>
                      </a:pPr>
                      <a:r>
                        <a:t>User Must Code</a:t>
                      </a:r>
                    </a:p>
                  </a:txBody>
                  <a:tcPr>
                    <a:solidFill>
                      <a:srgbClr val="151D2E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>
                          <a:solidFill>
                            <a:srgbClr val="E2E8F0"/>
                          </a:solidFill>
                          <a:latin typeface="Arial"/>
                        </a:defRPr>
                      </a:pPr>
                      <a:r>
                        <a:t>Requires Python/JS GIS scripting; no pre-trained smallholder AI models.</a:t>
                      </a:r>
                    </a:p>
                  </a:txBody>
                  <a:tcPr>
                    <a:solidFill>
                      <a:srgbClr val="151D2E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>
                        <a:defRPr sz="1000" b="1">
                          <a:solidFill>
                            <a:srgbClr val="38BDF8"/>
                          </a:solidFill>
                          <a:latin typeface="Arial"/>
                        </a:defRPr>
                      </a:pPr>
                      <a:r>
                        <a:t>BharatSpectral (Ours)</a:t>
                      </a:r>
                    </a:p>
                  </a:txBody>
                  <a:tcPr>
                    <a:solidFill>
                      <a:srgbClr val="0C2D4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 b="0">
                          <a:solidFill>
                            <a:srgbClr val="38BDF8"/>
                          </a:solidFill>
                          <a:latin typeface="Arial"/>
                        </a:defRPr>
                      </a:pPr>
                      <a:r>
                        <a:t>Multi-Sensor HSI (200–425 b)</a:t>
                      </a:r>
                    </a:p>
                  </a:txBody>
                  <a:tcPr>
                    <a:solidFill>
                      <a:srgbClr val="0C2D4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 b="0">
                          <a:solidFill>
                            <a:srgbClr val="38BDF8"/>
                          </a:solidFill>
                          <a:latin typeface="Arial"/>
                        </a:defRPr>
                      </a:pPr>
                      <a:r>
                        <a:t>100% Free Public Infra</a:t>
                      </a:r>
                    </a:p>
                  </a:txBody>
                  <a:tcPr>
                    <a:solidFill>
                      <a:srgbClr val="0C2D4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 b="1">
                          <a:solidFill>
                            <a:srgbClr val="38BDF8"/>
                          </a:solidFill>
                          <a:latin typeface="Arial"/>
                        </a:defRPr>
                      </a:pPr>
                      <a:r>
                        <a:t>Yes (Real-Time Edge)</a:t>
                      </a:r>
                    </a:p>
                  </a:txBody>
                  <a:tcPr>
                    <a:solidFill>
                      <a:srgbClr val="0C2D48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00" b="0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The ONLY open Foundation Model + zero-cost WebGIS platform in India.</a:t>
                      </a:r>
                    </a:p>
                  </a:txBody>
                  <a:tcPr>
                    <a:solidFill>
                      <a:srgbClr val="0C2D48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731520" y="5669280"/>
            <a:ext cx="10698480" cy="640080"/>
          </a:xfrm>
          <a:prstGeom prst="roundRect">
            <a:avLst/>
          </a:prstGeom>
          <a:solidFill>
            <a:srgbClr val="1E293B"/>
          </a:solidFill>
          <a:ln w="15240"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050">
                <a:solidFill>
                  <a:srgbClr val="14B8A6"/>
                </a:solidFill>
              </a:defRPr>
            </a:pPr>
            <a:r>
              <a:t>🎯 VERIFIED FINDING: No system exists globally or nationally combining physics-informed self-supervised foundation modeling for Indian smallholders with zero-egress, citizen-accessible public WebGIS deployment.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411480"/>
            <a:ext cx="2560320" cy="292608"/>
          </a:xfrm>
          <a:prstGeom prst="roundRect">
            <a:avLst/>
          </a:prstGeom>
          <a:solidFill>
            <a:srgbClr val="0C2D48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1">
                <a:solidFill>
                  <a:srgbClr val="38BDF8"/>
                </a:solidFill>
                <a:latin typeface="Arial"/>
              </a:defRPr>
            </a:pPr>
            <a:r>
              <a:t>SYSTEM OVERVIEW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49808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The Dual-Pillar Framework: Synergizing AI Research &amp; Public Infrastructure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Arial"/>
              </a:defRPr>
            </a:pPr>
            <a:r>
              <a:t>Engineering Democratized Spectral-Semantic Intelligence (DSSI) from lab to field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66344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400">
                <a:solidFill>
                  <a:srgbClr val="38BDF8"/>
                </a:solidFill>
              </a:defRPr>
            </a:pPr>
            <a:r>
              <a:t>PILLAR 1: AI FOUNDATION RESEARCH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BharatSpectral-MAE Engine (AIRAWAT HPC DGX A100)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38BDF8"/>
                </a:solidFill>
              </a:rPr>
              <a:t>• Multi-Sensor Training: </a:t>
            </a:r>
            <a:r>
              <a:rPr sz="1050">
                <a:solidFill>
                  <a:srgbClr val="E2E8F0"/>
                </a:solidFill>
              </a:rPr>
              <a:t>Harmonizes airborne ISRO AVIRIS-NG (4–8m, 425b), NASA EMIT (60m, 285b), and ISRO HysIS (30m, 220b).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38BDF8"/>
                </a:solidFill>
              </a:rPr>
              <a:t>• 7 Named Architectural Innovations: </a:t>
            </a:r>
            <a:r>
              <a:rPr sz="1050">
                <a:solidFill>
                  <a:srgbClr val="E2E8F0"/>
                </a:solidFill>
              </a:rPr>
              <a:t>SSPE, RNRL, SHT, AAM, ECSA, Ph-LoRA, and FASU designed explicitly for Indian agro-ecological realities.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38BDF8"/>
                </a:solidFill>
              </a:rPr>
              <a:t>• BharatHSI-Bench: </a:t>
            </a:r>
            <a:r>
              <a:rPr sz="1050">
                <a:solidFill>
                  <a:srgbClr val="E2E8F0"/>
                </a:solidFill>
              </a:rPr>
              <a:t>Creating India's first standardized, open, labeled hyperspectral benchmark with ground truth crop and soil labels.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38BDF8"/>
                </a:solidFill>
              </a:rPr>
              <a:t>• Model Distillation: </a:t>
            </a:r>
            <a:r>
              <a:rPr sz="1050">
                <a:solidFill>
                  <a:srgbClr val="E2E8F0"/>
                </a:solidFill>
              </a:rPr>
              <a:t>Distills heavy Vision Transformer representations into a lightweight mobile student for sub-second edge execution.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12080" cy="466344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400">
                <a:solidFill>
                  <a:srgbClr val="14B8A6"/>
                </a:solidFill>
              </a:defRPr>
            </a:pPr>
            <a:r>
              <a:t>PILLAR 2: PUBLIC GEOSPATIAL INFRASTRUCTURE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t>BharatSpectral WebGIS Platform (Cloudflare Serverless)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14B8A6"/>
                </a:solidFill>
              </a:rPr>
              <a:t>• Zero-Egress Streaming: </a:t>
            </a:r>
            <a:r>
              <a:rPr sz="1050">
                <a:solidFill>
                  <a:srgbClr val="E2E8F0"/>
                </a:solidFill>
              </a:rPr>
              <a:t>Multi-terabyte Zarr datacubes and Cloud-Optimized GeoTIFFs (COG) hosted on Cloudflare R2 with $0 egress fees.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14B8A6"/>
                </a:solidFill>
              </a:rPr>
              <a:t>• Serverless Spectral Inference (SSI): </a:t>
            </a:r>
            <a:r>
              <a:rPr sz="1050">
                <a:solidFill>
                  <a:srgbClr val="E2E8F0"/>
                </a:solidFill>
              </a:rPr>
              <a:t>Quantized ONNX student model executes inside Cloudflare Workers V8 isolates within strict 128 MB RAM constraints.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14B8A6"/>
                </a:solidFill>
              </a:rPr>
              <a:t>• Citizen MapLibre WebGIS: </a:t>
            </a:r>
            <a:r>
              <a:rPr sz="1050">
                <a:solidFill>
                  <a:srgbClr val="E2E8F0"/>
                </a:solidFill>
              </a:rPr>
              <a:t>Intuitive, high-performance web frontend allowing farmers, officers, and researchers to query any GPS coordinate with zero installation.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14B8A6"/>
                </a:solidFill>
              </a:rPr>
              <a:t>• Actionable Translation: </a:t>
            </a:r>
            <a:r>
              <a:rPr sz="1050">
                <a:solidFill>
                  <a:srgbClr val="E2E8F0"/>
                </a:solidFill>
              </a:rPr>
              <a:t>Converts complex 200-band spectral tensors into single-click diagnostic maps: Nitrogen (kg/ha), Soil Carbon (%), Water Bloom Toxicity.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411480"/>
            <a:ext cx="2560320" cy="292608"/>
          </a:xfrm>
          <a:prstGeom prst="roundRect">
            <a:avLst/>
          </a:prstGeom>
          <a:solidFill>
            <a:srgbClr val="0C2D48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1">
                <a:solidFill>
                  <a:srgbClr val="38BDF8"/>
                </a:solidFill>
                <a:latin typeface="Arial"/>
              </a:defRPr>
            </a:pPr>
            <a:r>
              <a:t>RESEARCH CORE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49808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BharatSpectral-MAE: The 7 Named Architectural Innovations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Arial"/>
              </a:defRPr>
            </a:pPr>
            <a:r>
              <a:t>Engineered to overcome the physical and ecological constraints of Indian smallholder Earth Observation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105156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b="1" sz="1150">
                <a:solidFill>
                  <a:srgbClr val="38BDF8"/>
                </a:solidFill>
              </a:rPr>
              <a:t>[SSPE] </a:t>
            </a:r>
            <a:r>
              <a:rPr b="1" sz="1100">
                <a:solidFill>
                  <a:srgbClr val="FFFFFF"/>
                </a:solidFill>
              </a:rPr>
              <a:t>Scale-Spectral Positional Encoding</a:t>
            </a:r>
          </a:p>
          <a:p>
            <a:pPr>
              <a:spcBef>
                <a:spcPts val="200"/>
              </a:spcBef>
              <a:defRPr sz="950">
                <a:solidFill>
                  <a:srgbClr val="E2E8F0"/>
                </a:solidFill>
              </a:defRPr>
            </a:pPr>
            <a:r>
              <a:t>Extends Scale-MAE into hyperspectral: jointly encodes GSD (4m–60m), spectral bandwidth, and mixture entropy across 3 sensors.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788920"/>
            <a:ext cx="5120640" cy="105156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b="1" sz="1150">
                <a:solidFill>
                  <a:srgbClr val="14B8A6"/>
                </a:solidFill>
              </a:rPr>
              <a:t>[RNRL] </a:t>
            </a:r>
            <a:r>
              <a:rPr b="1" sz="1100">
                <a:solidFill>
                  <a:srgbClr val="FFFFFF"/>
                </a:solidFill>
              </a:rPr>
              <a:t>Reflectance-Normalized Reconstruction Loss</a:t>
            </a:r>
          </a:p>
          <a:p>
            <a:pPr>
              <a:spcBef>
                <a:spcPts val="200"/>
              </a:spcBef>
              <a:defRPr sz="950">
                <a:solidFill>
                  <a:srgbClr val="E2E8F0"/>
                </a:solidFill>
              </a:defRPr>
            </a:pPr>
            <a:r>
              <a:t>Normalizes reconstruction loss by target magnitude, preventing water/wetland signatures (&lt;5% SWIR) from being ignored as noise.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931920"/>
            <a:ext cx="5120640" cy="105156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b="1" sz="1150">
                <a:solidFill>
                  <a:srgbClr val="A855F7"/>
                </a:solidFill>
              </a:rPr>
              <a:t>[SHT] </a:t>
            </a:r>
            <a:r>
              <a:rPr b="1" sz="1100">
                <a:solidFill>
                  <a:srgbClr val="FFFFFF"/>
                </a:solidFill>
              </a:rPr>
              <a:t>Spectral Harmonic Tokenizer</a:t>
            </a:r>
          </a:p>
          <a:p>
            <a:pPr>
              <a:spcBef>
                <a:spcPts val="200"/>
              </a:spcBef>
              <a:defRPr sz="950">
                <a:solidFill>
                  <a:srgbClr val="E2E8F0"/>
                </a:solidFill>
              </a:defRPr>
            </a:pPr>
            <a:r>
              <a:t>Dynamically allocates fine 3D tokens (4×4×4) in high-density Red-Edge absorption zones (700–750 nm) and coarse tokens in continuum.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5074920"/>
            <a:ext cx="5120640" cy="105156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b="1" sz="1150">
                <a:solidFill>
                  <a:srgbClr val="F59E0B"/>
                </a:solidFill>
              </a:rPr>
              <a:t>[AAM] </a:t>
            </a:r>
            <a:r>
              <a:rPr b="1" sz="1100">
                <a:solidFill>
                  <a:srgbClr val="FFFFFF"/>
                </a:solidFill>
              </a:rPr>
              <a:t>Atmospheric Absorption Masking</a:t>
            </a:r>
          </a:p>
          <a:p>
            <a:pPr>
              <a:spcBef>
                <a:spcPts val="200"/>
              </a:spcBef>
              <a:defRPr sz="950">
                <a:solidFill>
                  <a:srgbClr val="E2E8F0"/>
                </a:solidFill>
              </a:defRPr>
            </a:pPr>
            <a:r>
              <a:t>Simulates atmospheric water vapor (1350–1420 nm, 1800–1950 nm) &amp; CO2 gaps, forcing the model to learn radiative transfer physics.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645920"/>
            <a:ext cx="5212080" cy="105156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b="1" sz="1150">
                <a:solidFill>
                  <a:srgbClr val="38BDF8"/>
                </a:solidFill>
              </a:rPr>
              <a:t>[ECSA] </a:t>
            </a:r>
            <a:r>
              <a:rPr b="1" sz="1100">
                <a:solidFill>
                  <a:srgbClr val="FFFFFF"/>
                </a:solidFill>
              </a:rPr>
              <a:t>Endmember-Constrained Attention</a:t>
            </a:r>
          </a:p>
          <a:p>
            <a:pPr>
              <a:spcBef>
                <a:spcPts val="200"/>
              </a:spcBef>
              <a:defRPr sz="950">
                <a:solidFill>
                  <a:srgbClr val="E2E8F0"/>
                </a:solidFill>
              </a:defRPr>
            </a:pPr>
            <a:r>
              <a:t>Regularizes self-attention via spectral unmixing similarity, attending to matching crop signatures across plot boundaries.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2788920"/>
            <a:ext cx="5212080" cy="105156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b="1" sz="1150">
                <a:solidFill>
                  <a:srgbClr val="14B8A6"/>
                </a:solidFill>
              </a:rPr>
              <a:t>[Ph-LoRA] </a:t>
            </a:r>
            <a:r>
              <a:rPr b="1" sz="1100">
                <a:solidFill>
                  <a:srgbClr val="FFFFFF"/>
                </a:solidFill>
              </a:rPr>
              <a:t>Phenology-Conditioned LoRA</a:t>
            </a:r>
          </a:p>
          <a:p>
            <a:pPr>
              <a:spcBef>
                <a:spcPts val="200"/>
              </a:spcBef>
              <a:defRPr sz="950">
                <a:solidFill>
                  <a:srgbClr val="E2E8F0"/>
                </a:solidFill>
              </a:defRPr>
            </a:pPr>
            <a:r>
              <a:t>Modulates PEFT adapter weights with crop growth stage embeddings across Kharif, Rabi, and Zaid seasons, stopping temporal drift.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3931920"/>
            <a:ext cx="5212080" cy="105156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b="1" sz="1150">
                <a:solidFill>
                  <a:srgbClr val="A855F7"/>
                </a:solidFill>
              </a:rPr>
              <a:t>[FASU] </a:t>
            </a:r>
            <a:r>
              <a:rPr b="1" sz="1100">
                <a:solidFill>
                  <a:srgbClr val="FFFFFF"/>
                </a:solidFill>
              </a:rPr>
              <a:t>Foundation-Augmented Unmixing</a:t>
            </a:r>
          </a:p>
          <a:p>
            <a:pPr>
              <a:spcBef>
                <a:spcPts val="200"/>
              </a:spcBef>
              <a:defRPr sz="950">
                <a:solidFill>
                  <a:srgbClr val="E2E8F0"/>
                </a:solidFill>
              </a:defRPr>
            </a:pPr>
            <a:r>
              <a:t>Direct sub-pixel abundance unmixing head operating on pre-trained representations, unmixing mixed pixels without retraining.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5074920"/>
            <a:ext cx="5212080" cy="1051560"/>
          </a:xfrm>
          <a:prstGeom prst="roundRect">
            <a:avLst/>
          </a:prstGeom>
          <a:solidFill>
            <a:srgbClr val="1E293B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100">
                <a:solidFill>
                  <a:srgbClr val="38BDF8"/>
                </a:solidFill>
              </a:defRPr>
            </a:pPr>
            <a:r>
              <a:t>💡 SCIENTIFIC SIGNIFICANCE</a:t>
            </a:r>
          </a:p>
          <a:p>
            <a:pPr>
              <a:spcBef>
                <a:spcPts val="200"/>
              </a:spcBef>
              <a:defRPr sz="950">
                <a:solidFill>
                  <a:srgbClr val="E2E8F0"/>
                </a:solidFill>
              </a:defRPr>
            </a:pPr>
            <a:r>
              <a:t>These 7 mechanisms replace arbitrary computer vision heuristics with domain-informed radiative transfer physics, creating the first model natively resilient to Indian agricultural topography.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411480"/>
            <a:ext cx="2560320" cy="292608"/>
          </a:xfrm>
          <a:prstGeom prst="roundRect">
            <a:avLst/>
          </a:prstGeom>
          <a:solidFill>
            <a:srgbClr val="0C2D48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1">
                <a:solidFill>
                  <a:srgbClr val="38BDF8"/>
                </a:solidFill>
                <a:latin typeface="Arial"/>
              </a:defRPr>
            </a:pPr>
            <a:r>
              <a:t>SOFTWARE 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49808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Product Pillar: Breaking the 3 Structural Bottlenecks of Hyperspectral WebGIS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Arial"/>
              </a:defRPr>
            </a:pPr>
            <a:r>
              <a:t>How our serverless architecture reduces marginal operating costs to near-zero for sustained public access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3337560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200">
                <a:solidFill>
                  <a:srgbClr val="38BDF8"/>
                </a:solidFill>
              </a:defRPr>
            </a:pPr>
            <a:r>
              <a:t>BOTTLENECK 1: DATA VOLUME</a:t>
            </a:r>
          </a:p>
          <a:p>
            <a:pPr>
              <a:spcBef>
                <a:spcPts val="800"/>
              </a:spcBef>
              <a:defRPr b="1" sz="1050">
                <a:solidFill>
                  <a:srgbClr val="EF4444"/>
                </a:solidFill>
              </a:defRPr>
            </a:pPr>
            <a:r>
              <a:t>The Problem:</a:t>
            </a:r>
          </a:p>
          <a:p>
            <a:pPr>
              <a:spcBef>
                <a:spcPts val="200"/>
              </a:spcBef>
              <a:defRPr sz="950">
                <a:solidFill>
                  <a:srgbClr val="E2E8F0"/>
                </a:solidFill>
              </a:defRPr>
            </a:pPr>
            <a:r>
              <a:t>A single hyperspectral scene ranges from 2 GB to 10 GB. Serving 200+ raw bands to thousands of concurrent citizen users crashes standard WebGIS tile servers (GeoServer/MapServer) and saturates network bandwidth.</a:t>
            </a:r>
          </a:p>
          <a:p>
            <a:pPr>
              <a:spcBef>
                <a:spcPts val="1200"/>
              </a:spcBef>
              <a:defRPr b="1" sz="1050">
                <a:solidFill>
                  <a:srgbClr val="14B8A6"/>
                </a:solidFill>
              </a:defRPr>
            </a:pPr>
            <a:r>
              <a:t>Our Solution: Zero-Egress Spectral Tile Streaming</a:t>
            </a:r>
          </a:p>
          <a:p>
            <a:pPr>
              <a:spcBef>
                <a:spcPts val="200"/>
              </a:spcBef>
              <a:defRPr sz="950">
                <a:solidFill>
                  <a:srgbClr val="E2E8F0"/>
                </a:solidFill>
              </a:defRPr>
            </a:pPr>
            <a:r>
              <a:t>Convert raw ENVI cubes into Cloud-Optimized GeoTIFFs (COG) and chunked Zarr datacubes. The browser requests ONLY the exact bounding box and 3–5 diagnostic wavelengths via HTTP Range GET requests, slashing payload sizes by 98%.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07407" y="1645920"/>
            <a:ext cx="3337560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200">
                <a:solidFill>
                  <a:srgbClr val="14B8A6"/>
                </a:solidFill>
              </a:defRPr>
            </a:pPr>
            <a:r>
              <a:t>BOTTLENECK 2: EGRESS COSTS</a:t>
            </a:r>
          </a:p>
          <a:p>
            <a:pPr>
              <a:spcBef>
                <a:spcPts val="800"/>
              </a:spcBef>
              <a:defRPr b="1" sz="1050">
                <a:solidFill>
                  <a:srgbClr val="EF4444"/>
                </a:solidFill>
              </a:defRPr>
            </a:pPr>
            <a:r>
              <a:t>The Problem:</a:t>
            </a:r>
          </a:p>
          <a:p>
            <a:pPr>
              <a:spcBef>
                <a:spcPts val="200"/>
              </a:spcBef>
              <a:defRPr sz="950">
                <a:solidFill>
                  <a:srgbClr val="E2E8F0"/>
                </a:solidFill>
              </a:defRPr>
            </a:pPr>
            <a:r>
              <a:t>Traditional cloud providers (AWS S3, Google Cloud Storage) charge exorbitant outbound data transfer fees ($0.08–$0.12/GB). Streaming gigabyte-scale spectral cubes to the public would result in thousands of dollars in monthly cloud debt.</a:t>
            </a:r>
          </a:p>
          <a:p>
            <a:pPr>
              <a:spcBef>
                <a:spcPts val="1200"/>
              </a:spcBef>
              <a:defRPr b="1" sz="1050">
                <a:solidFill>
                  <a:srgbClr val="14B8A6"/>
                </a:solidFill>
              </a:defRPr>
            </a:pPr>
            <a:r>
              <a:t>Our Solution: Cloudflare R2 Object Storage</a:t>
            </a:r>
          </a:p>
          <a:p>
            <a:pPr>
              <a:spcBef>
                <a:spcPts val="200"/>
              </a:spcBef>
              <a:defRPr sz="950">
                <a:solidFill>
                  <a:srgbClr val="E2E8F0"/>
                </a:solidFill>
              </a:defRPr>
            </a:pPr>
            <a:r>
              <a:t>Leverage Cloudflare R2's revolutionary S3-compatible architecture with guaranteed $0 DATA EGRESS FEES. Public users can query, pan, and stream spectral cubes infinitely without incurring incremental bandwidth costs.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83296" y="1645920"/>
            <a:ext cx="3337560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200">
                <a:solidFill>
                  <a:srgbClr val="A855F7"/>
                </a:solidFill>
              </a:defRPr>
            </a:pPr>
            <a:r>
              <a:t>BOTTLENECK 3: INFERENCE COMPUTE</a:t>
            </a:r>
          </a:p>
          <a:p>
            <a:pPr>
              <a:spcBef>
                <a:spcPts val="800"/>
              </a:spcBef>
              <a:defRPr b="1" sz="1050">
                <a:solidFill>
                  <a:srgbClr val="EF4444"/>
                </a:solidFill>
              </a:defRPr>
            </a:pPr>
            <a:r>
              <a:t>The Problem:</a:t>
            </a:r>
          </a:p>
          <a:p>
            <a:pPr>
              <a:spcBef>
                <a:spcPts val="200"/>
              </a:spcBef>
              <a:defRPr sz="950">
                <a:solidFill>
                  <a:srgbClr val="E2E8F0"/>
                </a:solidFill>
              </a:defRPr>
            </a:pPr>
            <a:r>
              <a:t>Evaluating a 200-band Transformer foundation model requires dedicated GPU clusters (e.g. A100/V100 instances costing $1,500+/month), making continuous public deployment economically unsustainable.</a:t>
            </a:r>
          </a:p>
          <a:p>
            <a:pPr>
              <a:spcBef>
                <a:spcPts val="1200"/>
              </a:spcBef>
              <a:defRPr b="1" sz="1050">
                <a:solidFill>
                  <a:srgbClr val="14B8A6"/>
                </a:solidFill>
              </a:defRPr>
            </a:pPr>
            <a:r>
              <a:t>Our Solution: Serverless Spectral Inference (SSI)</a:t>
            </a:r>
          </a:p>
          <a:p>
            <a:pPr>
              <a:spcBef>
                <a:spcPts val="200"/>
              </a:spcBef>
              <a:defRPr sz="950">
                <a:solidFill>
                  <a:srgbClr val="E2E8F0"/>
                </a:solidFill>
              </a:defRPr>
            </a:pPr>
            <a:r>
              <a:t>Through Knowledge Distillation and INT8 quantization, BharatSpectral-MAE is compressed into a compact mobile student running directly on Cloudflare Workers V8 isolates within strict 128 MB RAM limits, providing sub-second inference at the edge.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411480"/>
            <a:ext cx="2560320" cy="292608"/>
          </a:xfrm>
          <a:prstGeom prst="roundRect">
            <a:avLst/>
          </a:prstGeom>
          <a:solidFill>
            <a:srgbClr val="0C2D48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1">
                <a:solidFill>
                  <a:srgbClr val="38BDF8"/>
                </a:solidFill>
                <a:latin typeface="Arial"/>
              </a:defRPr>
            </a:pPr>
            <a:r>
              <a:t>ENGINEERING PIPELINE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49808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The End-to-End Data Journey: From Raw Photons to Citizen Action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Arial"/>
              </a:defRPr>
            </a:pPr>
            <a:r>
              <a:t>Detailed architectural workflow connecting ISRO/NASA satellites to browser-based edge inference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2514600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100">
                <a:solidFill>
                  <a:srgbClr val="38BDF8"/>
                </a:solidFill>
              </a:defRPr>
            </a:pPr>
            <a:r>
              <a:t>STEP 1</a:t>
            </a:r>
          </a:p>
          <a:p>
            <a:pPr>
              <a:spcBef>
                <a:spcPts val="400"/>
              </a:spcBef>
              <a:defRPr b="1" sz="1100">
                <a:solidFill>
                  <a:srgbClr val="FFFFFF"/>
                </a:solidFill>
              </a:defRPr>
            </a:pPr>
            <a:r>
              <a:t>STAGE 1: ACQUISITION &amp; PREPROCESSING</a:t>
            </a:r>
          </a:p>
          <a:p>
            <a:pPr>
              <a:spcBef>
                <a:spcPts val="800"/>
              </a:spcBef>
              <a:defRPr sz="950">
                <a:solidFill>
                  <a:srgbClr val="E2E8F0"/>
                </a:solidFill>
              </a:defRPr>
            </a:pPr>
            <a:r>
              <a:t>• ISRO AVIRIS-NG (Airborne Bhoonidhi)</a:t>
            </a:r>
            <a:br/>
            <a:r>
              <a:t>• NASA EMIT &amp; ISRO HysIS passes</a:t>
            </a:r>
            <a:br/>
            <a:r>
              <a:t>• Bad Band Removal (BBR: 1350–1420 &amp; 1800–1950 nm dropped)</a:t>
            </a:r>
            <a:br/>
            <a:r>
              <a:t>• Radiative transfer surface reflectance conversion</a:t>
            </a:r>
            <a:br/>
            <a:r>
              <a:t>• Export to Analysis-Ready Zarr &amp; Cloud-Optimized GeoTIFFs (COG)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474720" y="1645920"/>
            <a:ext cx="2514600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100">
                <a:solidFill>
                  <a:srgbClr val="A855F7"/>
                </a:solidFill>
              </a:defRPr>
            </a:pPr>
            <a:r>
              <a:t>STEP 2</a:t>
            </a:r>
          </a:p>
          <a:p>
            <a:pPr>
              <a:spcBef>
                <a:spcPts val="400"/>
              </a:spcBef>
              <a:defRPr b="1" sz="1100">
                <a:solidFill>
                  <a:srgbClr val="FFFFFF"/>
                </a:solidFill>
              </a:defRPr>
            </a:pPr>
            <a:r>
              <a:t>STAGE 2: AIRAWAT HPC FOUNDATION MODEL</a:t>
            </a:r>
          </a:p>
          <a:p>
            <a:pPr>
              <a:spcBef>
                <a:spcPts val="800"/>
              </a:spcBef>
              <a:defRPr sz="950">
                <a:solidFill>
                  <a:srgbClr val="E2E8F0"/>
                </a:solidFill>
              </a:defRPr>
            </a:pPr>
            <a:r>
              <a:t>• IndiaAI AIRAWAT DGX A100 nodes</a:t>
            </a:r>
            <a:br/>
            <a:r>
              <a:t>• PyTorch DDP distributed scaling</a:t>
            </a:r>
            <a:br/>
            <a:r>
              <a:t>• Self-supervised pre-training with 7 innovations (SSPE, RNRL, SHT, AAM, ECSA)</a:t>
            </a:r>
            <a:br/>
            <a:r>
              <a:t>• bfloat16 mixed precision &amp; gradient checkpointing for 200+ band cubes</a:t>
            </a:r>
            <a:br/>
            <a:r>
              <a:t>• Ph-LoRA fine-tuning for Kharif/Rabi phenology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2514600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100">
                <a:solidFill>
                  <a:srgbClr val="F59E0B"/>
                </a:solidFill>
              </a:defRPr>
            </a:pPr>
            <a:r>
              <a:t>STEP 3</a:t>
            </a:r>
          </a:p>
          <a:p>
            <a:pPr>
              <a:spcBef>
                <a:spcPts val="400"/>
              </a:spcBef>
              <a:defRPr b="1" sz="1100">
                <a:solidFill>
                  <a:srgbClr val="FFFFFF"/>
                </a:solidFill>
              </a:defRPr>
            </a:pPr>
            <a:r>
              <a:t>STAGE 3: KNOWLEDGE DISTILLATION</a:t>
            </a:r>
          </a:p>
          <a:p>
            <a:pPr>
              <a:spcBef>
                <a:spcPts val="800"/>
              </a:spcBef>
              <a:defRPr sz="950">
                <a:solidFill>
                  <a:srgbClr val="E2E8F0"/>
                </a:solidFill>
              </a:defRPr>
            </a:pPr>
            <a:r>
              <a:t>• Heavy Spectral-MAE Transformer acting as Teacher</a:t>
            </a:r>
            <a:br/>
            <a:r>
              <a:t>• Compact Mobile 3D-2D CNN acting as Student</a:t>
            </a:r>
            <a:br/>
            <a:r>
              <a:t>• Transfers 'dark knowledge' &amp; absorption inflection sensitivities</a:t>
            </a:r>
            <a:br/>
            <a:r>
              <a:t>• INT8 post-training quantization</a:t>
            </a:r>
            <a:br/>
            <a:r>
              <a:t>• ONNX runtime compilation optimized for 128 MB V8 isolates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961120" y="1645920"/>
            <a:ext cx="2514600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100">
                <a:solidFill>
                  <a:srgbClr val="14B8A6"/>
                </a:solidFill>
              </a:defRPr>
            </a:pPr>
            <a:r>
              <a:t>STEP 4</a:t>
            </a:r>
          </a:p>
          <a:p>
            <a:pPr>
              <a:spcBef>
                <a:spcPts val="400"/>
              </a:spcBef>
              <a:defRPr b="1" sz="1100">
                <a:solidFill>
                  <a:srgbClr val="FFFFFF"/>
                </a:solidFill>
              </a:defRPr>
            </a:pPr>
            <a:r>
              <a:t>STAGE 4: SERVERLESS WEBGIS DELIVERY</a:t>
            </a:r>
          </a:p>
          <a:p>
            <a:pPr>
              <a:spcBef>
                <a:spcPts val="800"/>
              </a:spcBef>
              <a:defRPr sz="950">
                <a:solidFill>
                  <a:srgbClr val="E2E8F0"/>
                </a:solidFill>
              </a:defRPr>
            </a:pPr>
            <a:r>
              <a:t>• Cloudflare R2 zero-egress tile hosting</a:t>
            </a:r>
            <a:br/>
            <a:r>
              <a:t>• Cloudflare Workers running Serverless Spectral Inference (SSI)</a:t>
            </a:r>
            <a:br/>
            <a:r>
              <a:t>• Next.js + MapLibre GL JS client portal</a:t>
            </a:r>
            <a:br/>
            <a:r>
              <a:t>• Instant sub-pixel maps: Nitrogen deficiency, Soil Organic Carbon, and Algal Bloom alerts</a:t>
            </a:r>
            <a:br/>
            <a:r>
              <a:t>• Sub-second response on standard mobile 4G/5G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411480"/>
            <a:ext cx="2560320" cy="292608"/>
          </a:xfrm>
          <a:prstGeom prst="roundRect">
            <a:avLst/>
          </a:prstGeom>
          <a:solidFill>
            <a:srgbClr val="0C2D48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1">
                <a:solidFill>
                  <a:srgbClr val="38BDF8"/>
                </a:solidFill>
                <a:latin typeface="Arial"/>
              </a:defRPr>
            </a:pPr>
            <a:r>
              <a:t>REAL-WORLD IMPACT: USE CASE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49808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Precision Agriculture: The Smallholder Farmer in Ludhiana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Arial"/>
              </a:defRPr>
            </a:pPr>
            <a:r>
              <a:t>Pre-symptomatic nitrogen deficiency and yellow rust diagnosis 7 to 14 days before visible damage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38BDF8"/>
                </a:solidFill>
              </a:defRPr>
            </a:pPr>
            <a:r>
              <a:t>🌾 PERSONA: GURPREET SINGH (Ludhiana, Punjab)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FFFFFF"/>
                </a:solidFill>
              </a:rPr>
              <a:t>• The Smallholder Challenge: </a:t>
            </a:r>
            <a:r>
              <a:rPr sz="1000">
                <a:solidFill>
                  <a:srgbClr val="E2E8F0"/>
                </a:solidFill>
              </a:rPr>
              <a:t>Gurpreet cultivates 2.4 acres of wheat during Rabi. Over-application of urea has degraded his soil and spiked input expenses, while recurring stripe rust (yellow rust) threatens his entire harvest every February.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FFFFFF"/>
                </a:solidFill>
              </a:rPr>
              <a:t>• The Status Quo Dilemma: </a:t>
            </a:r>
            <a:r>
              <a:rPr sz="1000">
                <a:solidFill>
                  <a:srgbClr val="E2E8F0"/>
                </a:solidFill>
              </a:rPr>
              <a:t>Current multispectral satellite apps (NDVI) only show distress once his wheat leaves turn yellow. By then, the fungal mycelium has penetrated the mesophyll tissue, and 20% yield destruction is already locked in.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FFFFFF"/>
                </a:solidFill>
              </a:rPr>
              <a:t>• BharatSpectral Intervention: </a:t>
            </a:r>
            <a:r>
              <a:rPr sz="1000">
                <a:solidFill>
                  <a:srgbClr val="E2E8F0"/>
                </a:solidFill>
              </a:rPr>
              <a:t>Gurpreet opens BharatSpectral on his smartphone. The platform queries recent NASA EMIT / AVIRIS-NG passes and performs sub-pixel unmixing over his exact coordinates.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FFFFFF"/>
                </a:solidFill>
              </a:rPr>
              <a:t>• Pre-Symptomatic Diagnosis: </a:t>
            </a:r>
            <a:r>
              <a:rPr sz="1000">
                <a:solidFill>
                  <a:srgbClr val="E2E8F0"/>
                </a:solidFill>
              </a:rPr>
              <a:t>Identifies a distinct Red-Edge inflection shift at 720 nm (nitrogen deficit) and distinguishes it from fungal rust spore activity (680 nm absorption drop) 10 days before visual signs appear.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4B8A6"/>
                </a:solidFill>
              </a:defRPr>
            </a:pPr>
            <a:r>
              <a:t>📈 QUANTIFIABLE IMPACT &amp; OUTCOMES</a:t>
            </a:r>
          </a:p>
          <a:p>
            <a:pPr>
              <a:spcBef>
                <a:spcPts val="1000"/>
              </a:spcBef>
            </a:pPr>
            <a:r>
              <a:rPr b="1" sz="1100">
                <a:solidFill>
                  <a:srgbClr val="14B8A6"/>
                </a:solidFill>
              </a:rPr>
              <a:t>✓ ₹3,500 / Acre Fertilizer Savings: </a:t>
            </a:r>
            <a:r>
              <a:rPr sz="1000">
                <a:solidFill>
                  <a:srgbClr val="E2E8F0"/>
                </a:solidFill>
              </a:rPr>
              <a:t>Variable-rate nitrogen application maps pinpoint exact sub-field deficiency zones, reducing blanket urea over-application by 30%.</a:t>
            </a:r>
          </a:p>
          <a:p>
            <a:pPr>
              <a:spcBef>
                <a:spcPts val="1000"/>
              </a:spcBef>
            </a:pPr>
            <a:r>
              <a:rPr b="1" sz="1100">
                <a:solidFill>
                  <a:srgbClr val="14B8A6"/>
                </a:solidFill>
              </a:rPr>
              <a:t>✓ Yield Protection (15–22% Preserved): </a:t>
            </a:r>
            <a:r>
              <a:rPr sz="1000">
                <a:solidFill>
                  <a:srgbClr val="E2E8F0"/>
                </a:solidFill>
              </a:rPr>
              <a:t>Early targeted fungicide spraying in infected micro-clusters halts yellow rust epidemics before whole-field infestation occurs.</a:t>
            </a:r>
          </a:p>
          <a:p>
            <a:pPr>
              <a:spcBef>
                <a:spcPts val="1000"/>
              </a:spcBef>
            </a:pPr>
            <a:r>
              <a:rPr b="1" sz="1100">
                <a:solidFill>
                  <a:srgbClr val="14B8A6"/>
                </a:solidFill>
              </a:rPr>
              <a:t>✓ Groundwater Protection: </a:t>
            </a:r>
            <a:r>
              <a:rPr sz="1000">
                <a:solidFill>
                  <a:srgbClr val="E2E8F0"/>
                </a:solidFill>
              </a:rPr>
              <a:t>Mitigates toxic nitrate runoff into Punjab's over-exploited Malwa aquifer by preventing unnecessary fertilizer broadcast.</a:t>
            </a:r>
          </a:p>
          <a:p>
            <a:pPr>
              <a:spcBef>
                <a:spcPts val="1000"/>
              </a:spcBef>
            </a:pPr>
            <a:r>
              <a:rPr b="1" sz="1100">
                <a:solidFill>
                  <a:srgbClr val="14B8A6"/>
                </a:solidFill>
              </a:rPr>
              <a:t>✓ Zero Technical Overhead: </a:t>
            </a:r>
            <a:r>
              <a:rPr sz="1000">
                <a:solidFill>
                  <a:srgbClr val="E2E8F0"/>
                </a:solidFill>
              </a:rPr>
              <a:t>Outputs a simple color-coded prescription map on mobile WhatsApp/PWA with zero spectroscopy jargon ('Zone A: Apply 8kg Urea; Zone B: Healthy').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411480"/>
            <a:ext cx="2560320" cy="292608"/>
          </a:xfrm>
          <a:prstGeom prst="roundRect">
            <a:avLst/>
          </a:prstGeom>
          <a:solidFill>
            <a:srgbClr val="0C2D48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1">
                <a:solidFill>
                  <a:srgbClr val="38BDF8"/>
                </a:solidFill>
                <a:latin typeface="Arial"/>
              </a:defRPr>
            </a:pPr>
            <a:r>
              <a:t>REAL-WORLD IMPACT: USE CASE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49808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Soil Health &amp; Governance: District Collector &amp; KVK in Karnal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Arial"/>
              </a:defRPr>
            </a:pPr>
            <a:r>
              <a:t>Automating Soil Organic Carbon (SOC) and Soil Health Card verification across entire districts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F59E0B"/>
                </a:solidFill>
              </a:defRPr>
            </a:pPr>
            <a:r>
              <a:t>🏛️ PERSONA: DR. ANITA VERMA (KVK Officer, Karnal)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FFFFFF"/>
                </a:solidFill>
              </a:rPr>
              <a:t>• The Administrative Bottleneck: </a:t>
            </a:r>
            <a:r>
              <a:rPr sz="1000">
                <a:solidFill>
                  <a:srgbClr val="E2E8F0"/>
                </a:solidFill>
              </a:rPr>
              <a:t>Dr. Verma is mandated to issue 25,000 Soil Health Cards annually. Physical soil sampling requires laboratory wet-chemistry (Walkley-Black titration) taking 4–6 weeks per sample, leaving 80% of plots unverified.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FFFFFF"/>
                </a:solidFill>
              </a:rPr>
              <a:t>• Post-Harvest Residue Crisis: </a:t>
            </a:r>
            <a:r>
              <a:rPr sz="1000">
                <a:solidFill>
                  <a:srgbClr val="E2E8F0"/>
                </a:solidFill>
              </a:rPr>
              <a:t>Stubble burning in October degrades topsoil organic matter while blanket fertilizer subsidies mask progressive soil biological dead zones.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FFFFFF"/>
                </a:solidFill>
              </a:rPr>
              <a:t>• The BharatSpectral Solution: </a:t>
            </a:r>
            <a:r>
              <a:rPr sz="1000">
                <a:solidFill>
                  <a:srgbClr val="E2E8F0"/>
                </a:solidFill>
              </a:rPr>
              <a:t>Leverages Ph-LoRA pre-sowing bare soil attention to map Soil Organic Carbon (SOC) and clay mineralogy directly from 2200 nm SWIR absorption doublets across the entire district at 10m resolution.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FFFFFF"/>
                </a:solidFill>
              </a:rPr>
              <a:t>• Automated Digital Soil Cards: </a:t>
            </a:r>
            <a:r>
              <a:rPr sz="1000">
                <a:solidFill>
                  <a:srgbClr val="E2E8F0"/>
                </a:solidFill>
              </a:rPr>
              <a:t>Pairs hyperspectral reflectance directly with National Soil Health Card laboratory databases, generating continuous spatial soil health layers without physical soil transport delays.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A855F7"/>
                </a:solidFill>
              </a:defRPr>
            </a:pPr>
            <a:r>
              <a:t>📊 POLICY &amp; AGRICULTURAL IMPACT</a:t>
            </a:r>
          </a:p>
          <a:p>
            <a:pPr>
              <a:spcBef>
                <a:spcPts val="1000"/>
              </a:spcBef>
            </a:pPr>
            <a:r>
              <a:rPr b="1" sz="1100">
                <a:solidFill>
                  <a:srgbClr val="A855F7"/>
                </a:solidFill>
              </a:rPr>
              <a:t>✓ 100% District Coverage vs 5% Manual: </a:t>
            </a:r>
            <a:r>
              <a:rPr sz="1000">
                <a:solidFill>
                  <a:srgbClr val="E2E8F0"/>
                </a:solidFill>
              </a:rPr>
              <a:t>Replaces sparse point-sample interpolations with exhaustive, continuous wall-to-wall soil carbon mapping.</a:t>
            </a:r>
          </a:p>
          <a:p>
            <a:pPr>
              <a:spcBef>
                <a:spcPts val="1000"/>
              </a:spcBef>
            </a:pPr>
            <a:r>
              <a:rPr b="1" sz="1100">
                <a:solidFill>
                  <a:srgbClr val="A855F7"/>
                </a:solidFill>
              </a:rPr>
              <a:t>✓ Stubble Burning Impact Tracking: </a:t>
            </a:r>
            <a:r>
              <a:rPr sz="1000">
                <a:solidFill>
                  <a:srgbClr val="E2E8F0"/>
                </a:solidFill>
              </a:rPr>
              <a:t>Quantifies immediate post-fire topsoil carbon volatilization, providing district magistrates with empirical evidence to reward regenerative farming practices.</a:t>
            </a:r>
          </a:p>
          <a:p>
            <a:pPr>
              <a:spcBef>
                <a:spcPts val="1000"/>
              </a:spcBef>
            </a:pPr>
            <a:r>
              <a:rPr b="1" sz="1100">
                <a:solidFill>
                  <a:srgbClr val="A855F7"/>
                </a:solidFill>
              </a:rPr>
              <a:t>✓ Rationalized Fertilizer Subsidies: </a:t>
            </a:r>
            <a:r>
              <a:rPr sz="1000">
                <a:solidFill>
                  <a:srgbClr val="E2E8F0"/>
                </a:solidFill>
              </a:rPr>
              <a:t>Enables state agriculture departments to redirect subsidized NPK fertilizer based on true biochemical soil deficiencies rather than political quotas.</a:t>
            </a:r>
          </a:p>
          <a:p>
            <a:pPr>
              <a:spcBef>
                <a:spcPts val="1000"/>
              </a:spcBef>
            </a:pPr>
            <a:r>
              <a:rPr b="1" sz="1100">
                <a:solidFill>
                  <a:srgbClr val="A855F7"/>
                </a:solidFill>
              </a:rPr>
              <a:t>✓ Climate Carbon Credit Verification: </a:t>
            </a:r>
            <a:r>
              <a:rPr sz="1000">
                <a:solidFill>
                  <a:srgbClr val="E2E8F0"/>
                </a:solidFill>
              </a:rPr>
              <a:t>Provides the spatial baseline required for Indian farmers to participate in international voluntary carbon markets for soil carbon sequestration.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411480"/>
            <a:ext cx="2560320" cy="292608"/>
          </a:xfrm>
          <a:prstGeom prst="roundRect">
            <a:avLst/>
          </a:prstGeom>
          <a:solidFill>
            <a:srgbClr val="0C2D48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1">
                <a:solidFill>
                  <a:srgbClr val="38BDF8"/>
                </a:solidFill>
                <a:latin typeface="Arial"/>
              </a:defRPr>
            </a:pPr>
            <a:r>
              <a:t>REAL-WORLD IMPACT: USE CASE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49808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Environmental Protection: Water Quality Inspector in Varanasi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Arial"/>
              </a:defRPr>
            </a:pPr>
            <a:r>
              <a:t>Detecting toxic cyanobacterial blooms and industrial effluent plumes in low-reflectance inland waters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4B8A6"/>
                </a:solidFill>
              </a:defRPr>
            </a:pPr>
            <a:r>
              <a:t>🌊 PERSONA: RAJESH TRIPATHI (Pollution Control, Varanasi)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FFFFFF"/>
                </a:solidFill>
              </a:rPr>
              <a:t>• The Ganga Basin Challenge: </a:t>
            </a:r>
            <a:r>
              <a:rPr sz="1000">
                <a:solidFill>
                  <a:srgbClr val="E2E8F0"/>
                </a:solidFill>
              </a:rPr>
              <a:t>Inland water bodies and river corridors absorb &gt;95% of incoming solar radiation in the SWIR spectrum (reflectance &lt;5%). Standard AI models and multispectral satellites treat inland water as pure dark noise.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FFFFFF"/>
                </a:solidFill>
              </a:rPr>
              <a:t>• Toxic Cyanobacteria vs. Algae: </a:t>
            </a:r>
            <a:r>
              <a:rPr sz="1000">
                <a:solidFill>
                  <a:srgbClr val="E2E8F0"/>
                </a:solidFill>
              </a:rPr>
              <a:t>Multispectral sensors (Sentinel-2) measure broad chlorophyll-a (665 nm), mistaking harmless green algae for life-threatening cyanobacterial (blue-green) blooms releasing microcystin liver toxins.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FFFFFF"/>
                </a:solidFill>
              </a:rPr>
              <a:t>• BharatSpectral Breakthrough: </a:t>
            </a:r>
            <a:r>
              <a:rPr sz="1000">
                <a:solidFill>
                  <a:srgbClr val="E2E8F0"/>
                </a:solidFill>
              </a:rPr>
              <a:t>Our Reflectance-Normalized Reconstruction Loss (RNRL) forces the foundation model to learn subtle spectral variations in low-reflectance water bodies.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FFFFFF"/>
                </a:solidFill>
              </a:rPr>
              <a:t>• Diagnostic Phycocyanin Detection: </a:t>
            </a:r>
            <a:r>
              <a:rPr sz="1000">
                <a:solidFill>
                  <a:srgbClr val="E2E8F0"/>
                </a:solidFill>
              </a:rPr>
              <a:t>Isolates the specific 620 nm phycocyanin absorption feature, uniquely detecting toxic cyanobacteria 5 days before massive fish kills and water treatment shutdowns occur.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38BDF8"/>
                </a:solidFill>
              </a:defRPr>
            </a:pPr>
            <a:r>
              <a:t>🛡️ ENVIRONMENTAL &amp; PUBLIC HEALTH OUTCOMES</a:t>
            </a:r>
          </a:p>
          <a:p>
            <a:pPr>
              <a:spcBef>
                <a:spcPts val="1000"/>
              </a:spcBef>
            </a:pPr>
            <a:r>
              <a:rPr b="1" sz="1100">
                <a:solidFill>
                  <a:srgbClr val="38BDF8"/>
                </a:solidFill>
              </a:rPr>
              <a:t>✓ Drinking Water Intake Protection: </a:t>
            </a:r>
            <a:r>
              <a:rPr sz="1000">
                <a:solidFill>
                  <a:srgbClr val="E2E8F0"/>
                </a:solidFill>
              </a:rPr>
              <a:t>Early warning alerts dispatch automatically to Varanasi municipal water treatment plants to switch coagulants and activate carbon filters before toxin ingestion.</a:t>
            </a:r>
          </a:p>
          <a:p>
            <a:pPr>
              <a:spcBef>
                <a:spcPts val="1000"/>
              </a:spcBef>
            </a:pPr>
            <a:r>
              <a:rPr b="1" sz="1100">
                <a:solidFill>
                  <a:srgbClr val="38BDF8"/>
                </a:solidFill>
              </a:rPr>
              <a:t>✓ Tannery &amp; Industrial Effluent Tracing: </a:t>
            </a:r>
            <a:r>
              <a:rPr sz="1000">
                <a:solidFill>
                  <a:srgbClr val="E2E8F0"/>
                </a:solidFill>
              </a:rPr>
              <a:t>Narrow-band spectral unmixing traces chromium and chemical dye plume dispersion from Kanpur/Unnao industrial drains along the riverbank.</a:t>
            </a:r>
          </a:p>
          <a:p>
            <a:pPr>
              <a:spcBef>
                <a:spcPts val="1000"/>
              </a:spcBef>
            </a:pPr>
            <a:r>
              <a:rPr b="1" sz="1100">
                <a:solidFill>
                  <a:srgbClr val="38BDF8"/>
                </a:solidFill>
              </a:rPr>
              <a:t>✓ Namami Gange Mission Support: </a:t>
            </a:r>
            <a:r>
              <a:rPr sz="1000">
                <a:solidFill>
                  <a:srgbClr val="E2E8F0"/>
                </a:solidFill>
              </a:rPr>
              <a:t>Provides the National Mission for Clean Ganga with verifiable, transparent, satellite-derived water quality indices (Turbidity, CDOM, Chl-a) without manual boat sampling.</a:t>
            </a:r>
          </a:p>
          <a:p>
            <a:pPr>
              <a:spcBef>
                <a:spcPts val="1000"/>
              </a:spcBef>
            </a:pPr>
            <a:r>
              <a:rPr b="1" sz="1100">
                <a:solidFill>
                  <a:srgbClr val="38BDF8"/>
                </a:solidFill>
              </a:rPr>
              <a:t>✓ Zero Laboratory Lag: </a:t>
            </a:r>
            <a:r>
              <a:rPr sz="1000">
                <a:solidFill>
                  <a:srgbClr val="E2E8F0"/>
                </a:solidFill>
              </a:rPr>
              <a:t>Reduces environmental compliance reporting from 14 days of wet-lab incubation to instant sub-minute web map inspection.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411480"/>
            <a:ext cx="2560320" cy="292608"/>
          </a:xfrm>
          <a:prstGeom prst="roundRect">
            <a:avLst/>
          </a:prstGeom>
          <a:solidFill>
            <a:srgbClr val="0C2D48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1">
                <a:solidFill>
                  <a:srgbClr val="38BDF8"/>
                </a:solidFill>
                <a:latin typeface="Arial"/>
              </a:defRPr>
            </a:pPr>
            <a:r>
              <a:t>REAL-WORLD IMPACT: USE CASE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49808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Disaster Resilience &amp; Crop Insurance: PMFBY Claim Verification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Arial"/>
              </a:defRPr>
            </a:pPr>
            <a:r>
              <a:t>Objective sub-pixel quantification of crop lodging, drought desiccation, and flood inundation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A855F7"/>
                </a:solidFill>
              </a:defRPr>
            </a:pPr>
            <a:r>
              <a:t>⚖️ THE INSURANCE BOTTLENECK (PMFBY)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FFFFFF"/>
                </a:solidFill>
              </a:rPr>
              <a:t>• Crop Cutting Experiment (CCE) Delays: </a:t>
            </a:r>
            <a:r>
              <a:rPr sz="1000">
                <a:solidFill>
                  <a:srgbClr val="E2E8F0"/>
                </a:solidFill>
              </a:rPr>
              <a:t>Pradhan Mantri Fasal Bima Yojana relies on manual CCEs. Conducting millions of physical field cuts takes 3–6 months, leading to prolonged claim settlement delays and farmer distress.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FFFFFF"/>
                </a:solidFill>
              </a:rPr>
              <a:t>• Subjective Dispute Litigation: </a:t>
            </a:r>
            <a:r>
              <a:rPr sz="1000">
                <a:solidFill>
                  <a:srgbClr val="E2E8F0"/>
                </a:solidFill>
              </a:rPr>
              <a:t>Disagreements between insurance companies and state governments over drought or unseasonal hailstorm damage frequently freeze compensation funds.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FFFFFF"/>
                </a:solidFill>
              </a:rPr>
              <a:t>• Flash Drought Canopy Water Loss: </a:t>
            </a:r>
            <a:r>
              <a:rPr sz="1000">
                <a:solidFill>
                  <a:srgbClr val="E2E8F0"/>
                </a:solidFill>
              </a:rPr>
              <a:t>Multispectral sensors detect drought only after plant canopies brown. Hyperspectral 970 nm and 1200 nm liquid water absorption bands measure cell turgor pressure drop in real time.</a:t>
            </a:r>
          </a:p>
          <a:p>
            <a:pPr>
              <a:spcBef>
                <a:spcPts val="800"/>
              </a:spcBef>
            </a:pPr>
            <a:r>
              <a:rPr b="1" sz="1100">
                <a:solidFill>
                  <a:srgbClr val="FFFFFF"/>
                </a:solidFill>
              </a:rPr>
              <a:t>• Sub-Pixel Crop Lodging Detection: </a:t>
            </a:r>
            <a:r>
              <a:rPr sz="1000">
                <a:solidFill>
                  <a:srgbClr val="E2E8F0"/>
                </a:solidFill>
              </a:rPr>
              <a:t>Severe cyclonic winds flatten crops. BharatSpectral unmixes the soil-canopy structural geometry shift at sub-pixel levels, distinguishing flattened crops from healthy standing fields.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F59E0B"/>
                </a:solidFill>
              </a:defRPr>
            </a:pPr>
            <a:r>
              <a:t>⚡ AUTOMATED CLAIM SETTLEMENT IMPACT</a:t>
            </a:r>
          </a:p>
          <a:p>
            <a:pPr>
              <a:spcBef>
                <a:spcPts val="1000"/>
              </a:spcBef>
            </a:pPr>
            <a:r>
              <a:rPr b="1" sz="1100">
                <a:solidFill>
                  <a:srgbClr val="F59E0B"/>
                </a:solidFill>
              </a:rPr>
              <a:t>✓ Claim Payouts in Days, Not Months: </a:t>
            </a:r>
            <a:r>
              <a:rPr sz="1000">
                <a:solidFill>
                  <a:srgbClr val="E2E8F0"/>
                </a:solidFill>
              </a:rPr>
              <a:t>Instant satellite-derived loss assessment enables direct benefit transfers (DBT) to farmers' bank accounts within 72 hours of catastrophic weather.</a:t>
            </a:r>
          </a:p>
          <a:p>
            <a:pPr>
              <a:spcBef>
                <a:spcPts val="1000"/>
              </a:spcBef>
            </a:pPr>
            <a:r>
              <a:rPr b="1" sz="1100">
                <a:solidFill>
                  <a:srgbClr val="F59E0B"/>
                </a:solidFill>
              </a:rPr>
              <a:t>✓ Sub-Hectare Plot Granularity: </a:t>
            </a:r>
            <a:r>
              <a:rPr sz="1000">
                <a:solidFill>
                  <a:srgbClr val="E2E8F0"/>
                </a:solidFill>
              </a:rPr>
              <a:t>FASU sub-pixel unmixing accurately resolves damage on plots as small as 0.2 hectares, ensuring smallholders are not excluded by coarse pixel averaging.</a:t>
            </a:r>
          </a:p>
          <a:p>
            <a:pPr>
              <a:spcBef>
                <a:spcPts val="1000"/>
              </a:spcBef>
            </a:pPr>
            <a:r>
              <a:rPr b="1" sz="1100">
                <a:solidFill>
                  <a:srgbClr val="F59E0B"/>
                </a:solidFill>
              </a:rPr>
              <a:t>✓ 100% Tamper-Proof Audit Trail: </a:t>
            </a:r>
            <a:r>
              <a:rPr sz="1000">
                <a:solidFill>
                  <a:srgbClr val="E2E8F0"/>
                </a:solidFill>
              </a:rPr>
              <a:t>Publicly verifiable, open-access hyperspectral records eliminate fraudulent claims and political tampering.</a:t>
            </a:r>
          </a:p>
          <a:p>
            <a:pPr>
              <a:spcBef>
                <a:spcPts val="1000"/>
              </a:spcBef>
            </a:pPr>
            <a:r>
              <a:rPr b="1" sz="1100">
                <a:solidFill>
                  <a:srgbClr val="F59E0B"/>
                </a:solidFill>
              </a:rPr>
              <a:t>✓ Disaster Relief Coordination: </a:t>
            </a:r>
            <a:r>
              <a:rPr sz="1000">
                <a:solidFill>
                  <a:srgbClr val="E2E8F0"/>
                </a:solidFill>
              </a:rPr>
              <a:t>State disaster management authorities can immediately prioritize relief supplies to the exact tehsils with critical crop biomass destruction.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411480"/>
            <a:ext cx="2560320" cy="292608"/>
          </a:xfrm>
          <a:prstGeom prst="roundRect">
            <a:avLst/>
          </a:prstGeom>
          <a:solidFill>
            <a:srgbClr val="0C2D48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1">
                <a:solidFill>
                  <a:srgbClr val="38BDF8"/>
                </a:solidFill>
                <a:latin typeface="Arial"/>
              </a:defRPr>
            </a:pPr>
            <a:r>
              <a:t>MASTER EXECUTION 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49808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End-to-End Project Timeline: Engineering Phases 1 Through 5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Arial"/>
              </a:defRPr>
            </a:pPr>
            <a:r>
              <a:t>Systematic progression from raw data ingestion to national-scale public infrastructure deployment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2029968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200">
                <a:solidFill>
                  <a:srgbClr val="38BDF8"/>
                </a:solidFill>
              </a:defRPr>
            </a:pPr>
            <a:r>
              <a:t>PHASE 1</a:t>
            </a:r>
          </a:p>
          <a:p>
            <a:pPr>
              <a:spcBef>
                <a:spcPts val="400"/>
              </a:spcBef>
              <a:defRPr b="1" sz="1050">
                <a:solidFill>
                  <a:srgbClr val="FFFFFF"/>
                </a:solidFill>
              </a:defRPr>
            </a:pPr>
            <a:r>
              <a:t>DATA CURATION &amp; INGESTION</a:t>
            </a:r>
          </a:p>
          <a:p>
            <a:pPr>
              <a:spcBef>
                <a:spcPts val="800"/>
              </a:spcBef>
              <a:defRPr sz="900">
                <a:solidFill>
                  <a:srgbClr val="E2E8F0"/>
                </a:solidFill>
              </a:defRPr>
            </a:pPr>
            <a:r>
              <a:t>• ISRO AVIRIS-NG, NASA EMIT, ISRO HysIS ingestion</a:t>
            </a:r>
            <a:br/>
            <a:r>
              <a:t>• Bad Band Removal (BBR) &amp; Radiative Transfer</a:t>
            </a:r>
            <a:br/>
            <a:r>
              <a:t>• Chunked Zarr &amp; COG creation on Cloudflare R2</a:t>
            </a:r>
            <a:br/>
            <a:r>
              <a:t>• BharatHSI-Bench ground truth curation</a:t>
            </a:r>
            <a:br/>
            <a:r>
              <a:t>• SOTA failure documentation on Indian benchmarks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07791" y="1645920"/>
            <a:ext cx="2029968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200">
                <a:solidFill>
                  <a:srgbClr val="14B8A6"/>
                </a:solidFill>
              </a:defRPr>
            </a:pPr>
            <a:r>
              <a:t>PHASE 2</a:t>
            </a:r>
          </a:p>
          <a:p>
            <a:pPr>
              <a:spcBef>
                <a:spcPts val="400"/>
              </a:spcBef>
              <a:defRPr b="1" sz="1050">
                <a:solidFill>
                  <a:srgbClr val="FFFFFF"/>
                </a:solidFill>
              </a:defRPr>
            </a:pPr>
            <a:r>
              <a:t>BASELINE MODELING &amp; HPC</a:t>
            </a:r>
          </a:p>
          <a:p>
            <a:pPr>
              <a:spcBef>
                <a:spcPts val="800"/>
              </a:spcBef>
              <a:defRPr sz="900">
                <a:solidFill>
                  <a:srgbClr val="E2E8F0"/>
                </a:solidFill>
              </a:defRPr>
            </a:pPr>
            <a:r>
              <a:t>• 1D-CNN, 3D-CNN &amp; HybridSN baselines</a:t>
            </a:r>
            <a:br/>
            <a:r>
              <a:t>• Classical unmixing (VCA &amp; FCLSU endmembers)</a:t>
            </a:r>
            <a:br/>
            <a:r>
              <a:t>• AIRAWAT HPC Slurm orchestration scripts</a:t>
            </a:r>
            <a:br/>
            <a:r>
              <a:t>• Establishing quantitative evaluation baselines</a:t>
            </a:r>
            <a:br/>
            <a:r>
              <a:t>• Strict GPU memory &amp; DDP communication setup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84064" y="1645920"/>
            <a:ext cx="2029968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200">
                <a:solidFill>
                  <a:srgbClr val="A855F7"/>
                </a:solidFill>
              </a:defRPr>
            </a:pPr>
            <a:r>
              <a:t>PHASE 3</a:t>
            </a:r>
          </a:p>
          <a:p>
            <a:pPr>
              <a:spcBef>
                <a:spcPts val="400"/>
              </a:spcBef>
              <a:defRPr b="1" sz="1050">
                <a:solidFill>
                  <a:srgbClr val="FFFFFF"/>
                </a:solidFill>
              </a:defRPr>
            </a:pPr>
            <a:r>
              <a:t>FOUNDATION AI &amp; DISTILLATION</a:t>
            </a:r>
          </a:p>
          <a:p>
            <a:pPr>
              <a:spcBef>
                <a:spcPts val="800"/>
              </a:spcBef>
              <a:defRPr sz="900">
                <a:solidFill>
                  <a:srgbClr val="E2E8F0"/>
                </a:solidFill>
              </a:defRPr>
            </a:pPr>
            <a:r>
              <a:t>• BharatSpectral-MAE implementation (7 innovations)</a:t>
            </a:r>
            <a:br/>
            <a:r>
              <a:t>• Self-supervised pre-training on multi-sensor cubes</a:t>
            </a:r>
            <a:br/>
            <a:r>
              <a:t>• Ph-LoRA fine-tuning for Kharif/Rabi phenology</a:t>
            </a:r>
            <a:br/>
            <a:r>
              <a:t>• Teacher-Student Knowledge Distillation</a:t>
            </a:r>
            <a:br/>
            <a:r>
              <a:t>• Model compression &amp; INT8 quantization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260336" y="1645920"/>
            <a:ext cx="2029968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200">
                <a:solidFill>
                  <a:srgbClr val="F59E0B"/>
                </a:solidFill>
              </a:defRPr>
            </a:pPr>
            <a:r>
              <a:t>PHASE 4</a:t>
            </a:r>
          </a:p>
          <a:p>
            <a:pPr>
              <a:spcBef>
                <a:spcPts val="400"/>
              </a:spcBef>
              <a:defRPr b="1" sz="1050">
                <a:solidFill>
                  <a:srgbClr val="FFFFFF"/>
                </a:solidFill>
              </a:defRPr>
            </a:pPr>
            <a:r>
              <a:t>WEBGIS PLATFORM DEV</a:t>
            </a:r>
          </a:p>
          <a:p>
            <a:pPr>
              <a:spcBef>
                <a:spcPts val="800"/>
              </a:spcBef>
              <a:defRPr sz="900">
                <a:solidFill>
                  <a:srgbClr val="E2E8F0"/>
                </a:solidFill>
              </a:defRPr>
            </a:pPr>
            <a:r>
              <a:t>• Next.js + MapLibre GL JS frontend on Cloudflare Pages</a:t>
            </a:r>
            <a:br/>
            <a:r>
              <a:t>• Cloudflare R2 zero-egress tile streaming API</a:t>
            </a:r>
            <a:br/>
            <a:r>
              <a:t>• Serverless Spectral Inference (SSI) on Workers</a:t>
            </a:r>
            <a:br/>
            <a:r>
              <a:t>• Interactive sub-pixel agricultural map overlays</a:t>
            </a:r>
            <a:br/>
            <a:r>
              <a:t>• Latency &amp; memory optimization (&lt;128MB)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436608" y="1645920"/>
            <a:ext cx="2029968" cy="45720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200">
                <a:solidFill>
                  <a:srgbClr val="38BDF8"/>
                </a:solidFill>
              </a:defRPr>
            </a:pPr>
            <a:r>
              <a:t>PHASE 5</a:t>
            </a:r>
          </a:p>
          <a:p>
            <a:pPr>
              <a:spcBef>
                <a:spcPts val="400"/>
              </a:spcBef>
              <a:defRPr b="1" sz="1050">
                <a:solidFill>
                  <a:srgbClr val="FFFFFF"/>
                </a:solidFill>
              </a:defRPr>
            </a:pPr>
            <a:r>
              <a:t>VALIDATION &amp; OPEN RELEASE</a:t>
            </a:r>
          </a:p>
          <a:p>
            <a:pPr>
              <a:spcBef>
                <a:spcPts val="800"/>
              </a:spcBef>
              <a:defRPr sz="900">
                <a:solidFill>
                  <a:srgbClr val="E2E8F0"/>
                </a:solidFill>
              </a:defRPr>
            </a:pPr>
            <a:r>
              <a:t>• End-to-end latency &amp; accuracy benchmarking</a:t>
            </a:r>
            <a:br/>
            <a:r>
              <a:t>• Cloud cost validation ($0 egress vs AWS EC2)</a:t>
            </a:r>
            <a:br/>
            <a:r>
              <a:t>• Open-source release on GitHub &amp; AIKosh</a:t>
            </a:r>
            <a:br/>
            <a:r>
              <a:t>• Comprehensive capstone thesis &amp; documentation</a:t>
            </a:r>
            <a:br/>
            <a:r>
              <a:t>• Final viva &amp; public platform demonstration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411480"/>
            <a:ext cx="2560320" cy="292608"/>
          </a:xfrm>
          <a:prstGeom prst="roundRect">
            <a:avLst/>
          </a:prstGeom>
          <a:solidFill>
            <a:srgbClr val="0C2D48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1">
                <a:solidFill>
                  <a:srgbClr val="38BDF8"/>
                </a:solidFill>
                <a:latin typeface="Arial"/>
              </a:defRPr>
            </a:pPr>
            <a:r>
              <a:t>EVALUATION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49808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Quantitative Benchmarking &amp; Success Metrics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Arial"/>
              </a:defRPr>
            </a:pPr>
            <a:r>
              <a:t>Rigorous empirical standards across AI accuracy, sub-pixel unmixing, and platform performance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212080" cy="214884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200">
                <a:solidFill>
                  <a:srgbClr val="38BDF8"/>
                </a:solidFill>
              </a:defRPr>
            </a:pPr>
            <a:r>
              <a:t>🎯 CLASSIFICATION ACCURACY</a:t>
            </a:r>
          </a:p>
          <a:p>
            <a:pPr>
              <a:spcBef>
                <a:spcPts val="200"/>
              </a:spcBef>
              <a:defRPr b="1" sz="1000">
                <a:solidFill>
                  <a:srgbClr val="FFFFFF"/>
                </a:solidFill>
              </a:defRPr>
            </a:pPr>
            <a:r>
              <a:t>Target Benchmark: BharatHSI-Bench</a:t>
            </a:r>
          </a:p>
          <a:p>
            <a:pPr>
              <a:spcBef>
                <a:spcPts val="400"/>
              </a:spcBef>
              <a:defRPr sz="950">
                <a:solidFill>
                  <a:srgbClr val="E2E8F0"/>
                </a:solidFill>
              </a:defRPr>
            </a:pPr>
            <a:r>
              <a:t>• Overall Accuracy (OA): Target &gt; 92.5%</a:t>
            </a:r>
            <a:br/>
            <a:r>
              <a:t>• Average Accuracy (AA): Target &gt; 89.0%</a:t>
            </a:r>
            <a:br/>
            <a:r>
              <a:t>• Kappa Coefficient (κ): Target &gt; 0.90</a:t>
            </a:r>
            <a:br/>
            <a:r>
              <a:t>• Baseline Comparison: Must demonstrate +15% to +25% OA gain over Western-pretrained SpectralGPT and HyperSIGMA.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12080" cy="214884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200">
                <a:solidFill>
                  <a:srgbClr val="14B8A6"/>
                </a:solidFill>
              </a:defRPr>
            </a:pPr>
            <a:r>
              <a:t>🔬 SUB-PIXEL UNMIXING FIDELITY</a:t>
            </a:r>
          </a:p>
          <a:p>
            <a:pPr>
              <a:spcBef>
                <a:spcPts val="200"/>
              </a:spcBef>
              <a:defRPr b="1" sz="1000">
                <a:solidFill>
                  <a:srgbClr val="FFFFFF"/>
                </a:solidFill>
              </a:defRPr>
            </a:pPr>
            <a:r>
              <a:t>Target: Fractional Abundance Maps</a:t>
            </a:r>
          </a:p>
          <a:p>
            <a:pPr>
              <a:spcBef>
                <a:spcPts val="400"/>
              </a:spcBef>
              <a:defRPr sz="950">
                <a:solidFill>
                  <a:srgbClr val="E2E8F0"/>
                </a:solidFill>
              </a:defRPr>
            </a:pPr>
            <a:r>
              <a:t>• Abundance RMSE: &lt; 0.08 across mixed pixels</a:t>
            </a:r>
            <a:br/>
            <a:r>
              <a:t>• Spectral Angle Distance (SAD): &lt; 0.05 rad</a:t>
            </a:r>
            <a:br/>
            <a:r>
              <a:t>• Endmember Recovery: Faithful extraction of co-planted crops in smallholder plots (&lt;0.5 ha)</a:t>
            </a:r>
            <a:br/>
            <a:r>
              <a:t>• FASU Validation: Tested against ground truth laboratory spectroscopy.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4069080"/>
            <a:ext cx="5212080" cy="214884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200">
                <a:solidFill>
                  <a:srgbClr val="A855F7"/>
                </a:solidFill>
              </a:defRPr>
            </a:pPr>
            <a:r>
              <a:t>⚡ SYSTEM LATENCY TARGETS</a:t>
            </a:r>
          </a:p>
          <a:p>
            <a:pPr>
              <a:spcBef>
                <a:spcPts val="200"/>
              </a:spcBef>
              <a:defRPr b="1" sz="1000">
                <a:solidFill>
                  <a:srgbClr val="FFFFFF"/>
                </a:solidFill>
              </a:defRPr>
            </a:pPr>
            <a:r>
              <a:t>Deployment: Cloudflare Serverless</a:t>
            </a:r>
          </a:p>
          <a:p>
            <a:pPr>
              <a:spcBef>
                <a:spcPts val="400"/>
              </a:spcBef>
              <a:defRPr sz="950">
                <a:solidFill>
                  <a:srgbClr val="E2E8F0"/>
                </a:solidFill>
              </a:defRPr>
            </a:pPr>
            <a:r>
              <a:t>• Tile Streaming Latency: &lt; 200 ms per 256×256 tile</a:t>
            </a:r>
            <a:br/>
            <a:r>
              <a:t>• Serverless Inference: &lt; 5 seconds per km² on Cloudflare Workers V8 isolates</a:t>
            </a:r>
            <a:br/>
            <a:r>
              <a:t>• Edge Memory Footprint: Strictly under 128 MB RAM</a:t>
            </a:r>
            <a:br/>
            <a:r>
              <a:t>• Mobile Responsiveness: Smooth 60 FPS map panning on mobile 4G/5G.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4069080"/>
            <a:ext cx="5212080" cy="214884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200">
                <a:solidFill>
                  <a:srgbClr val="F59E0B"/>
                </a:solidFill>
              </a:defRPr>
            </a:pPr>
            <a:r>
              <a:t>💰 ECONOMIC SUSTAINABILITY</a:t>
            </a:r>
          </a:p>
          <a:p>
            <a:pPr>
              <a:spcBef>
                <a:spcPts val="200"/>
              </a:spcBef>
              <a:defRPr b="1" sz="1000">
                <a:solidFill>
                  <a:srgbClr val="FFFFFF"/>
                </a:solidFill>
              </a:defRPr>
            </a:pPr>
            <a:r>
              <a:t>Target: Long-Term Public Operation</a:t>
            </a:r>
          </a:p>
          <a:p>
            <a:pPr>
              <a:spcBef>
                <a:spcPts val="400"/>
              </a:spcBef>
              <a:defRPr sz="950">
                <a:solidFill>
                  <a:srgbClr val="E2E8F0"/>
                </a:solidFill>
              </a:defRPr>
            </a:pPr>
            <a:r>
              <a:t>• Marginal Egress Cost: Exactly $0.00 / month on Cloudflare R2</a:t>
            </a:r>
            <a:br/>
            <a:r>
              <a:t>• Total Infrastructure Cost: &lt; $50 / month vs $1,200+ / month for equivalent AWS EC2 + GeoServer cluster</a:t>
            </a:r>
            <a:br/>
            <a:r>
              <a:t>• 100% Free Public Access: No subscriber fees for farmers, KVKs, or researchers.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F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411480"/>
            <a:ext cx="2560320" cy="292608"/>
          </a:xfrm>
          <a:prstGeom prst="roundRect">
            <a:avLst/>
          </a:prstGeom>
          <a:solidFill>
            <a:srgbClr val="0C2D48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1">
                <a:solidFill>
                  <a:srgbClr val="38BDF8"/>
                </a:solidFill>
                <a:latin typeface="Arial"/>
              </a:defRPr>
            </a:pPr>
            <a:r>
              <a:t>CONCLUSION &amp; VISION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49808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t>BharatSpectral: Democratizing Spectral Intelligence as Digital Public Infrastructure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Arial"/>
              </a:defRPr>
            </a:pPr>
            <a:r>
              <a:t>From closed scientific repositories to nationwide citizen empowerment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3337560" cy="36576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200">
                <a:solidFill>
                  <a:srgbClr val="38BDF8"/>
                </a:solidFill>
              </a:defRPr>
            </a:pPr>
            <a:r>
              <a:t>7 ARCHITECTURAL NOVELTIES</a:t>
            </a:r>
          </a:p>
          <a:p>
            <a:pPr>
              <a:spcBef>
                <a:spcPts val="800"/>
              </a:spcBef>
              <a:defRPr sz="1000">
                <a:solidFill>
                  <a:srgbClr val="E2E8F0"/>
                </a:solidFill>
              </a:defRPr>
            </a:pPr>
            <a:r>
              <a:t>Engineered the first foundation model built specifically for Indian smallholders. SSPE, RNRL, SHT, AAM, ECSA, Ph-LoRA, and FASU close the empirical gap that causes Western models to fail.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07408" y="1645920"/>
            <a:ext cx="3337560" cy="36576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200">
                <a:solidFill>
                  <a:srgbClr val="14B8A6"/>
                </a:solidFill>
              </a:defRPr>
            </a:pPr>
            <a:r>
              <a:t>3 NATIONAL BENCHMARKS</a:t>
            </a:r>
          </a:p>
          <a:p>
            <a:pPr>
              <a:spcBef>
                <a:spcPts val="800"/>
              </a:spcBef>
              <a:defRPr sz="1000">
                <a:solidFill>
                  <a:srgbClr val="E2E8F0"/>
                </a:solidFill>
              </a:defRPr>
            </a:pPr>
            <a:r>
              <a:t>Establishes BharatHSI-Bench, Multi-Sensor Indian Datacubes, and Paired Spectral-SoilHealth records on AIKosh, freeing Indian academia from its 30-year reliance on outdated foreign datasets.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92440" y="1645920"/>
            <a:ext cx="3337560" cy="3657600"/>
          </a:xfrm>
          <a:prstGeom prst="roundRect">
            <a:avLst/>
          </a:prstGeom>
          <a:solidFill>
            <a:srgbClr val="151D2E"/>
          </a:solidFill>
          <a:ln w="1524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200">
                <a:solidFill>
                  <a:srgbClr val="A855F7"/>
                </a:solidFill>
              </a:defRPr>
            </a:pPr>
            <a:r>
              <a:t>PUBLIC DIGITAL GOOD</a:t>
            </a:r>
          </a:p>
          <a:p>
            <a:pPr>
              <a:spcBef>
                <a:spcPts val="800"/>
              </a:spcBef>
              <a:defRPr sz="1000">
                <a:solidFill>
                  <a:srgbClr val="E2E8F0"/>
                </a:solidFill>
              </a:defRPr>
            </a:pPr>
            <a:r>
              <a:t>Translates complex aerospace spectroscopy into a zero-cost, high-speed WebGIS tool accessible to any farmer, extension worker, or policymaker on any device without paywalls.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5486400"/>
            <a:ext cx="10698480" cy="822960"/>
          </a:xfrm>
          <a:prstGeom prst="roundRect">
            <a:avLst/>
          </a:prstGeom>
          <a:solidFill>
            <a:srgbClr val="1E293B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100">
                <a:solidFill>
                  <a:srgbClr val="38BDF8"/>
                </a:solidFill>
              </a:defRPr>
            </a:pPr>
            <a:r>
              <a:t>🇮🇳 ALIGNMENT WITH NATIONAL MISSIONS</a:t>
            </a:r>
          </a:p>
          <a:p>
            <a:pPr>
              <a:spcBef>
                <a:spcPts val="200"/>
              </a:spcBef>
              <a:defRPr sz="1000">
                <a:solidFill>
                  <a:srgbClr val="FFFFFF"/>
                </a:solidFill>
              </a:defRPr>
            </a:pPr>
            <a:r>
              <a:t>Directly advancing the IndiaAI Mission, Digital Public Infrastructure (DPI), and National Mission on Sustainable Agriculture — proving that world-class AI research can deliver direct social utility to the common citizen.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